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Codec Pro Bold" charset="1" panose="00000600000000000000"/>
      <p:regular r:id="rId29"/>
    </p:embeddedFont>
    <p:embeddedFont>
      <p:font typeface="Codec Pro" charset="1" panose="00000500000000000000"/>
      <p:regular r:id="rId30"/>
    </p:embeddedFont>
    <p:embeddedFont>
      <p:font typeface="Canva Sans Bold" charset="1" panose="020B0803030501040103"/>
      <p:regular r:id="rId31"/>
    </p:embeddedFont>
    <p:embeddedFont>
      <p:font typeface="29LT Bukra Semi Wide Bold" charset="1" panose="020B080504000000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https://rich.readthedocs.io/en/stable/tables.htm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www.youtube.com/watch?v=umSRR2qUKXA" TargetMode="External" Type="http://schemas.openxmlformats.org/officeDocument/2006/relationships/hyperlink"/><Relationship Id="rId7" Target="https://github.com/rbaron/omr" TargetMode="External" Type="http://schemas.openxmlformats.org/officeDocument/2006/relationships/hyperlink"/><Relationship Id="rId8" Target="https://pyimagesearch.com/2016/10/03/bubble-sheet-multiple-choice-scanner-and-test-grader-using-omr-python-and-opencv/" TargetMode="External" Type="http://schemas.openxmlformats.org/officeDocument/2006/relationships/hyperlink"/><Relationship Id="rId9" Target="https://stackoverflow.com/questions/37745519/use-pytesseract-ocr-to-recognize-text-from-an-image"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549680"/>
            <a:ext cx="30161483" cy="15404338"/>
            <a:chOff x="0" y="0"/>
            <a:chExt cx="40215311" cy="20539117"/>
          </a:xfrm>
        </p:grpSpPr>
        <p:grpSp>
          <p:nvGrpSpPr>
            <p:cNvPr name="Group 3" id="3"/>
            <p:cNvGrpSpPr/>
            <p:nvPr/>
          </p:nvGrpSpPr>
          <p:grpSpPr>
            <a:xfrm rot="0">
              <a:off x="0" y="732906"/>
              <a:ext cx="23073517" cy="1686647"/>
              <a:chOff x="0" y="0"/>
              <a:chExt cx="4557732" cy="333165"/>
            </a:xfrm>
          </p:grpSpPr>
          <p:sp>
            <p:nvSpPr>
              <p:cNvPr name="Freeform 4" id="4"/>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5" id="5"/>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2761785"/>
              <a:ext cx="23073517" cy="1686647"/>
              <a:chOff x="0" y="0"/>
              <a:chExt cx="4557732" cy="333165"/>
            </a:xfrm>
          </p:grpSpPr>
          <p:sp>
            <p:nvSpPr>
              <p:cNvPr name="Freeform 7" id="7"/>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8" id="8"/>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073517" y="0"/>
              <a:ext cx="3806298" cy="14596060"/>
              <a:chOff x="0" y="0"/>
              <a:chExt cx="751861" cy="2883172"/>
            </a:xfrm>
          </p:grpSpPr>
          <p:sp>
            <p:nvSpPr>
              <p:cNvPr name="Freeform 10" id="10"/>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1" id="11"/>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881546" y="2419554"/>
              <a:ext cx="1782323" cy="10342705"/>
              <a:chOff x="0" y="0"/>
              <a:chExt cx="352064" cy="2043004"/>
            </a:xfrm>
          </p:grpSpPr>
          <p:sp>
            <p:nvSpPr>
              <p:cNvPr name="Freeform 13" id="13"/>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4" id="14"/>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3073517" y="12762259"/>
              <a:ext cx="672807" cy="1833801"/>
              <a:chOff x="0" y="0"/>
              <a:chExt cx="132900" cy="362232"/>
            </a:xfrm>
          </p:grpSpPr>
          <p:sp>
            <p:nvSpPr>
              <p:cNvPr name="Freeform 16" id="16"/>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7" id="17"/>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3073517" y="732906"/>
              <a:ext cx="672807" cy="1686647"/>
              <a:chOff x="0" y="0"/>
              <a:chExt cx="132900" cy="333165"/>
            </a:xfrm>
          </p:grpSpPr>
          <p:sp>
            <p:nvSpPr>
              <p:cNvPr name="Freeform 19" id="19"/>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20" id="20"/>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4355924" y="4708566"/>
              <a:ext cx="15859387" cy="15830552"/>
            </a:xfrm>
            <a:custGeom>
              <a:avLst/>
              <a:gdLst/>
              <a:ahLst/>
              <a:cxnLst/>
              <a:rect r="r" b="b" t="t" l="l"/>
              <a:pathLst>
                <a:path h="15830552" w="15859387">
                  <a:moveTo>
                    <a:pt x="0" y="0"/>
                  </a:moveTo>
                  <a:lnTo>
                    <a:pt x="15859387" y="0"/>
                  </a:lnTo>
                  <a:lnTo>
                    <a:pt x="15859387" y="15830551"/>
                  </a:lnTo>
                  <a:lnTo>
                    <a:pt x="0" y="15830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1789583" y="1264985"/>
            <a:ext cx="7726955" cy="9594302"/>
          </a:xfrm>
          <a:custGeom>
            <a:avLst/>
            <a:gdLst/>
            <a:ahLst/>
            <a:cxnLst/>
            <a:rect r="r" b="b" t="t" l="l"/>
            <a:pathLst>
              <a:path h="9594302" w="7726955">
                <a:moveTo>
                  <a:pt x="0" y="0"/>
                </a:moveTo>
                <a:lnTo>
                  <a:pt x="7726954" y="0"/>
                </a:lnTo>
                <a:lnTo>
                  <a:pt x="7726954" y="9594303"/>
                </a:lnTo>
                <a:lnTo>
                  <a:pt x="0" y="9594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77091" y="2764548"/>
            <a:ext cx="4468912" cy="5813218"/>
          </a:xfrm>
          <a:custGeom>
            <a:avLst/>
            <a:gdLst/>
            <a:ahLst/>
            <a:cxnLst/>
            <a:rect r="r" b="b" t="t" l="l"/>
            <a:pathLst>
              <a:path h="5813218" w="4468912">
                <a:moveTo>
                  <a:pt x="0" y="0"/>
                </a:moveTo>
                <a:lnTo>
                  <a:pt x="4468911" y="0"/>
                </a:lnTo>
                <a:lnTo>
                  <a:pt x="4468911" y="5813219"/>
                </a:lnTo>
                <a:lnTo>
                  <a:pt x="0" y="5813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250896" y="2547277"/>
            <a:ext cx="3953815" cy="3298839"/>
          </a:xfrm>
          <a:custGeom>
            <a:avLst/>
            <a:gdLst/>
            <a:ahLst/>
            <a:cxnLst/>
            <a:rect r="r" b="b" t="t" l="l"/>
            <a:pathLst>
              <a:path h="3298839" w="3953815">
                <a:moveTo>
                  <a:pt x="0" y="0"/>
                </a:moveTo>
                <a:lnTo>
                  <a:pt x="3953815" y="0"/>
                </a:lnTo>
                <a:lnTo>
                  <a:pt x="3953815" y="3298839"/>
                </a:lnTo>
                <a:lnTo>
                  <a:pt x="0" y="3298839"/>
                </a:lnTo>
                <a:lnTo>
                  <a:pt x="0" y="0"/>
                </a:lnTo>
                <a:close/>
              </a:path>
            </a:pathLst>
          </a:custGeom>
          <a:blipFill>
            <a:blip r:embed="rId8"/>
            <a:stretch>
              <a:fillRect l="0" t="0" r="0" b="0"/>
            </a:stretch>
          </a:blipFill>
        </p:spPr>
      </p:sp>
      <p:sp>
        <p:nvSpPr>
          <p:cNvPr name="TextBox 25" id="25"/>
          <p:cNvSpPr txBox="true"/>
          <p:nvPr/>
        </p:nvSpPr>
        <p:spPr>
          <a:xfrm rot="0">
            <a:off x="4898077" y="6290873"/>
            <a:ext cx="10977378" cy="1608932"/>
          </a:xfrm>
          <a:prstGeom prst="rect">
            <a:avLst/>
          </a:prstGeom>
        </p:spPr>
        <p:txBody>
          <a:bodyPr anchor="t" rtlCol="false" tIns="0" lIns="0" bIns="0" rIns="0">
            <a:spAutoFit/>
          </a:bodyPr>
          <a:lstStyle/>
          <a:p>
            <a:pPr algn="ctr">
              <a:lnSpc>
                <a:spcPts val="4453"/>
              </a:lnSpc>
            </a:pPr>
            <a:r>
              <a:rPr lang="en-US" sz="3181" b="true">
                <a:solidFill>
                  <a:srgbClr val="000000"/>
                </a:solidFill>
                <a:latin typeface="Codec Pro Bold"/>
                <a:ea typeface="Codec Pro Bold"/>
                <a:cs typeface="Codec Pro Bold"/>
                <a:sym typeface="Codec Pro Bold"/>
              </a:rPr>
              <a:t>Digital Image processing - final project</a:t>
            </a:r>
          </a:p>
          <a:p>
            <a:pPr algn="ctr">
              <a:lnSpc>
                <a:spcPts val="4033"/>
              </a:lnSpc>
            </a:pPr>
            <a:r>
              <a:rPr lang="en-US" sz="2881" b="true">
                <a:solidFill>
                  <a:srgbClr val="464D70"/>
                </a:solidFill>
                <a:latin typeface="Codec Pro Bold"/>
                <a:ea typeface="Codec Pro Bold"/>
                <a:cs typeface="Codec Pro Bold"/>
                <a:sym typeface="Codec Pro Bold"/>
              </a:rPr>
              <a:t>Questionnaire Analysis</a:t>
            </a:r>
          </a:p>
          <a:p>
            <a:pPr algn="ctr" rtl="true">
              <a:lnSpc>
                <a:spcPts val="403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6423660"/>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2. Scanning and Preprocessing the Image</a:t>
            </a:r>
          </a:p>
          <a:p>
            <a:pPr algn="just">
              <a:lnSpc>
                <a:spcPts val="5040"/>
              </a:lnSpc>
            </a:pPr>
          </a:p>
          <a:p>
            <a:pPr algn="just">
              <a:lnSpc>
                <a:spcPts val="5040"/>
              </a:lnSpc>
            </a:pPr>
          </a:p>
          <a:p>
            <a:pPr algn="just" marL="777240" indent="-388620" lvl="1">
              <a:lnSpc>
                <a:spcPts val="5040"/>
              </a:lnSpc>
              <a:buFont typeface="Arial"/>
              <a:buChar char="•"/>
            </a:pPr>
            <a:r>
              <a:rPr lang="en-US" b="true" sz="3600">
                <a:solidFill>
                  <a:srgbClr val="383E5D"/>
                </a:solidFill>
                <a:latin typeface="Codec Pro Bold"/>
                <a:ea typeface="Codec Pro Bold"/>
                <a:cs typeface="Codec Pro Bold"/>
                <a:sym typeface="Codec Pro Bold"/>
              </a:rPr>
              <a:t>The image underwent preprocessing to ensure</a:t>
            </a:r>
          </a:p>
          <a:p>
            <a:pPr algn="just">
              <a:lnSpc>
                <a:spcPts val="5040"/>
              </a:lnSpc>
            </a:pP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Grayscale Conversion</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Blurring</a:t>
            </a:r>
          </a:p>
          <a:p>
            <a:pPr algn="just">
              <a:lnSpc>
                <a:spcPts val="5040"/>
              </a:lnSpc>
            </a:pP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1402948" y="4003768"/>
            <a:ext cx="4542247" cy="5839781"/>
          </a:xfrm>
          <a:custGeom>
            <a:avLst/>
            <a:gdLst/>
            <a:ahLst/>
            <a:cxnLst/>
            <a:rect r="r" b="b" t="t" l="l"/>
            <a:pathLst>
              <a:path h="5839781" w="4542247">
                <a:moveTo>
                  <a:pt x="0" y="0"/>
                </a:moveTo>
                <a:lnTo>
                  <a:pt x="4542248" y="0"/>
                </a:lnTo>
                <a:lnTo>
                  <a:pt x="4542248" y="5839781"/>
                </a:lnTo>
                <a:lnTo>
                  <a:pt x="0" y="5839781"/>
                </a:lnTo>
                <a:lnTo>
                  <a:pt x="0" y="0"/>
                </a:lnTo>
                <a:close/>
              </a:path>
            </a:pathLst>
          </a:custGeom>
          <a:blipFill>
            <a:blip r:embed="rId2"/>
            <a:stretch>
              <a:fillRect l="-3010" t="-1951" r="-3511" b="-230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7061835"/>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2. Scanning and Preprocessing the Image</a:t>
            </a:r>
          </a:p>
          <a:p>
            <a:pPr algn="just">
              <a:lnSpc>
                <a:spcPts val="5040"/>
              </a:lnSpc>
            </a:pPr>
          </a:p>
          <a:p>
            <a:pPr algn="just">
              <a:lnSpc>
                <a:spcPts val="5040"/>
              </a:lnSpc>
            </a:pPr>
          </a:p>
          <a:p>
            <a:pPr algn="just" marL="777240" indent="-388620" lvl="1">
              <a:lnSpc>
                <a:spcPts val="5040"/>
              </a:lnSpc>
              <a:buFont typeface="Arial"/>
              <a:buChar char="•"/>
            </a:pPr>
            <a:r>
              <a:rPr lang="en-US" b="true" sz="3600">
                <a:solidFill>
                  <a:srgbClr val="383E5D"/>
                </a:solidFill>
                <a:latin typeface="Codec Pro Bold"/>
                <a:ea typeface="Codec Pro Bold"/>
                <a:cs typeface="Codec Pro Bold"/>
                <a:sym typeface="Codec Pro Bold"/>
              </a:rPr>
              <a:t>The image underwent preprocessing to ensure</a:t>
            </a:r>
          </a:p>
          <a:p>
            <a:pPr algn="just">
              <a:lnSpc>
                <a:spcPts val="5040"/>
              </a:lnSpc>
            </a:pP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Grayscale Conversion</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Blurring</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Edge Detection</a:t>
            </a:r>
          </a:p>
          <a:p>
            <a:pPr algn="just">
              <a:lnSpc>
                <a:spcPts val="5040"/>
              </a:lnSpc>
            </a:pP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1198531" y="3925496"/>
            <a:ext cx="4664016" cy="5918053"/>
          </a:xfrm>
          <a:custGeom>
            <a:avLst/>
            <a:gdLst/>
            <a:ahLst/>
            <a:cxnLst/>
            <a:rect r="r" b="b" t="t" l="l"/>
            <a:pathLst>
              <a:path h="5918053" w="4664016">
                <a:moveTo>
                  <a:pt x="0" y="0"/>
                </a:moveTo>
                <a:lnTo>
                  <a:pt x="4664016" y="0"/>
                </a:lnTo>
                <a:lnTo>
                  <a:pt x="4664016" y="5918053"/>
                </a:lnTo>
                <a:lnTo>
                  <a:pt x="0" y="5918053"/>
                </a:lnTo>
                <a:lnTo>
                  <a:pt x="0" y="0"/>
                </a:lnTo>
                <a:close/>
              </a:path>
            </a:pathLst>
          </a:custGeom>
          <a:blipFill>
            <a:blip r:embed="rId2"/>
            <a:stretch>
              <a:fillRect l="-2445" t="-771" r="-1467" b="-2272"/>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7061835"/>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2. Scanning and Preprocessing the Image</a:t>
            </a:r>
          </a:p>
          <a:p>
            <a:pPr algn="just">
              <a:lnSpc>
                <a:spcPts val="5040"/>
              </a:lnSpc>
            </a:pPr>
          </a:p>
          <a:p>
            <a:pPr algn="just">
              <a:lnSpc>
                <a:spcPts val="5040"/>
              </a:lnSpc>
            </a:pPr>
          </a:p>
          <a:p>
            <a:pPr algn="just" marL="777240" indent="-388620" lvl="1">
              <a:lnSpc>
                <a:spcPts val="5040"/>
              </a:lnSpc>
              <a:buFont typeface="Arial"/>
              <a:buChar char="•"/>
            </a:pPr>
            <a:r>
              <a:rPr lang="en-US" b="true" sz="3600">
                <a:solidFill>
                  <a:srgbClr val="383E5D"/>
                </a:solidFill>
                <a:latin typeface="Codec Pro Bold"/>
                <a:ea typeface="Codec Pro Bold"/>
                <a:cs typeface="Codec Pro Bold"/>
                <a:sym typeface="Codec Pro Bold"/>
              </a:rPr>
              <a:t>The image underwent preprocessing to ensure</a:t>
            </a:r>
          </a:p>
          <a:p>
            <a:pPr algn="just">
              <a:lnSpc>
                <a:spcPts val="5040"/>
              </a:lnSpc>
            </a:pP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Grayscale Conversion</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Blurring</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Edge Detection</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Orientation Correction</a:t>
            </a: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1466766" y="3824955"/>
            <a:ext cx="4675761" cy="6018593"/>
          </a:xfrm>
          <a:custGeom>
            <a:avLst/>
            <a:gdLst/>
            <a:ahLst/>
            <a:cxnLst/>
            <a:rect r="r" b="b" t="t" l="l"/>
            <a:pathLst>
              <a:path h="6018593" w="4675761">
                <a:moveTo>
                  <a:pt x="0" y="0"/>
                </a:moveTo>
                <a:lnTo>
                  <a:pt x="4675761" y="0"/>
                </a:lnTo>
                <a:lnTo>
                  <a:pt x="4675761" y="6018594"/>
                </a:lnTo>
                <a:lnTo>
                  <a:pt x="0" y="601859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939262" y="3333709"/>
            <a:ext cx="4823834" cy="6069600"/>
          </a:xfrm>
          <a:custGeom>
            <a:avLst/>
            <a:gdLst/>
            <a:ahLst/>
            <a:cxnLst/>
            <a:rect r="r" b="b" t="t" l="l"/>
            <a:pathLst>
              <a:path h="6069600" w="4823834">
                <a:moveTo>
                  <a:pt x="0" y="0"/>
                </a:moveTo>
                <a:lnTo>
                  <a:pt x="4823833" y="0"/>
                </a:lnTo>
                <a:lnTo>
                  <a:pt x="4823833" y="6069600"/>
                </a:lnTo>
                <a:lnTo>
                  <a:pt x="0" y="6069600"/>
                </a:lnTo>
                <a:lnTo>
                  <a:pt x="0" y="0"/>
                </a:lnTo>
                <a:close/>
              </a:path>
            </a:pathLst>
          </a:custGeom>
          <a:blipFill>
            <a:blip r:embed="rId2"/>
            <a:stretch>
              <a:fillRect l="0" t="0" r="0" b="0"/>
            </a:stretch>
          </a:blipFill>
        </p:spPr>
      </p:sp>
      <p:sp>
        <p:nvSpPr>
          <p:cNvPr name="TextBox 21" id="21"/>
          <p:cNvSpPr txBox="true"/>
          <p:nvPr/>
        </p:nvSpPr>
        <p:spPr>
          <a:xfrm rot="0">
            <a:off x="1020098" y="1335499"/>
            <a:ext cx="15699342" cy="4432935"/>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 3. Extracting and Detecting User answers</a:t>
            </a:r>
          </a:p>
          <a:p>
            <a:pPr algn="just">
              <a:lnSpc>
                <a:spcPts val="5040"/>
              </a:lnSpc>
            </a:pPr>
          </a:p>
          <a:p>
            <a:pPr algn="just">
              <a:lnSpc>
                <a:spcPts val="4760"/>
              </a:lnSpc>
            </a:pPr>
            <a:r>
              <a:rPr lang="en-US" sz="3400" b="true">
                <a:solidFill>
                  <a:srgbClr val="203D87"/>
                </a:solidFill>
                <a:latin typeface="Codec Pro Bold"/>
                <a:ea typeface="Codec Pro Bold"/>
                <a:cs typeface="Codec Pro Bold"/>
                <a:sym typeface="Codec Pro Bold"/>
              </a:rPr>
              <a:t>           1. Contours Detected</a:t>
            </a:r>
          </a:p>
          <a:p>
            <a:pPr algn="just">
              <a:lnSpc>
                <a:spcPts val="4760"/>
              </a:lnSpc>
            </a:pPr>
          </a:p>
          <a:p>
            <a:pPr algn="just">
              <a:lnSpc>
                <a:spcPts val="5040"/>
              </a:lnSpc>
            </a:pPr>
          </a:p>
          <a:p>
            <a:pPr algn="just">
              <a:lnSpc>
                <a:spcPts val="5040"/>
              </a:lnSpc>
            </a:pPr>
          </a:p>
          <a:p>
            <a:pPr algn="just" rtl="true" marL="0" indent="0" lvl="0">
              <a:lnSpc>
                <a:spcPts val="504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5033010"/>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 3. Extracting and Detecting  User answers</a:t>
            </a:r>
          </a:p>
          <a:p>
            <a:pPr algn="just">
              <a:lnSpc>
                <a:spcPts val="5040"/>
              </a:lnSpc>
            </a:pPr>
          </a:p>
          <a:p>
            <a:pPr algn="just">
              <a:lnSpc>
                <a:spcPts val="4760"/>
              </a:lnSpc>
            </a:pPr>
            <a:r>
              <a:rPr lang="en-US" sz="3400" b="true">
                <a:solidFill>
                  <a:srgbClr val="203D87"/>
                </a:solidFill>
                <a:latin typeface="Codec Pro Bold"/>
                <a:ea typeface="Codec Pro Bold"/>
                <a:cs typeface="Codec Pro Bold"/>
                <a:sym typeface="Codec Pro Bold"/>
              </a:rPr>
              <a:t>           1. Contours Detected</a:t>
            </a:r>
          </a:p>
          <a:p>
            <a:pPr algn="just">
              <a:lnSpc>
                <a:spcPts val="4760"/>
              </a:lnSpc>
            </a:pPr>
            <a:r>
              <a:rPr lang="en-US" sz="3400" b="true">
                <a:solidFill>
                  <a:srgbClr val="203D87"/>
                </a:solidFill>
                <a:latin typeface="Codec Pro Bold"/>
                <a:ea typeface="Codec Pro Bold"/>
                <a:cs typeface="Codec Pro Bold"/>
                <a:sym typeface="Codec Pro Bold"/>
              </a:rPr>
              <a:t>          2. Thresholded Image</a:t>
            </a:r>
          </a:p>
          <a:p>
            <a:pPr algn="just">
              <a:lnSpc>
                <a:spcPts val="4760"/>
              </a:lnSpc>
            </a:pPr>
          </a:p>
          <a:p>
            <a:pPr algn="just">
              <a:lnSpc>
                <a:spcPts val="5040"/>
              </a:lnSpc>
            </a:pP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1365996" y="3519801"/>
            <a:ext cx="4675761" cy="6018593"/>
          </a:xfrm>
          <a:custGeom>
            <a:avLst/>
            <a:gdLst/>
            <a:ahLst/>
            <a:cxnLst/>
            <a:rect r="r" b="b" t="t" l="l"/>
            <a:pathLst>
              <a:path h="6018593" w="4675761">
                <a:moveTo>
                  <a:pt x="0" y="0"/>
                </a:moveTo>
                <a:lnTo>
                  <a:pt x="4675761" y="0"/>
                </a:lnTo>
                <a:lnTo>
                  <a:pt x="4675761" y="6018593"/>
                </a:lnTo>
                <a:lnTo>
                  <a:pt x="0" y="6018593"/>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6233160"/>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 3. Extracting and Detecting  User answers</a:t>
            </a:r>
          </a:p>
          <a:p>
            <a:pPr algn="just">
              <a:lnSpc>
                <a:spcPts val="5040"/>
              </a:lnSpc>
            </a:pPr>
          </a:p>
          <a:p>
            <a:pPr algn="just">
              <a:lnSpc>
                <a:spcPts val="4760"/>
              </a:lnSpc>
            </a:pPr>
            <a:r>
              <a:rPr lang="en-US" sz="3400" b="true">
                <a:solidFill>
                  <a:srgbClr val="203D87"/>
                </a:solidFill>
                <a:latin typeface="Codec Pro Bold"/>
                <a:ea typeface="Codec Pro Bold"/>
                <a:cs typeface="Codec Pro Bold"/>
                <a:sym typeface="Codec Pro Bold"/>
              </a:rPr>
              <a:t>           1. Contours Detected</a:t>
            </a:r>
          </a:p>
          <a:p>
            <a:pPr algn="just">
              <a:lnSpc>
                <a:spcPts val="4760"/>
              </a:lnSpc>
            </a:pPr>
            <a:r>
              <a:rPr lang="en-US" sz="3400" b="true">
                <a:solidFill>
                  <a:srgbClr val="203D87"/>
                </a:solidFill>
                <a:latin typeface="Codec Pro Bold"/>
                <a:ea typeface="Codec Pro Bold"/>
                <a:cs typeface="Codec Pro Bold"/>
                <a:sym typeface="Codec Pro Bold"/>
              </a:rPr>
              <a:t>          2. Thresholded Image</a:t>
            </a:r>
          </a:p>
          <a:p>
            <a:pPr algn="just">
              <a:lnSpc>
                <a:spcPts val="4760"/>
              </a:lnSpc>
            </a:pPr>
            <a:r>
              <a:rPr lang="en-US" sz="3400" b="true">
                <a:solidFill>
                  <a:srgbClr val="203D87"/>
                </a:solidFill>
                <a:latin typeface="Codec Pro Bold"/>
                <a:ea typeface="Codec Pro Bold"/>
                <a:cs typeface="Codec Pro Bold"/>
                <a:sym typeface="Codec Pro Bold"/>
              </a:rPr>
              <a:t>          3. Question Contours</a:t>
            </a:r>
          </a:p>
          <a:p>
            <a:pPr algn="just">
              <a:lnSpc>
                <a:spcPts val="4760"/>
              </a:lnSpc>
            </a:pPr>
          </a:p>
          <a:p>
            <a:pPr algn="just">
              <a:lnSpc>
                <a:spcPts val="4760"/>
              </a:lnSpc>
            </a:pPr>
          </a:p>
          <a:p>
            <a:pPr algn="just">
              <a:lnSpc>
                <a:spcPts val="5040"/>
              </a:lnSpc>
            </a:pP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1038491" y="3691096"/>
            <a:ext cx="4675761" cy="6018593"/>
          </a:xfrm>
          <a:custGeom>
            <a:avLst/>
            <a:gdLst/>
            <a:ahLst/>
            <a:cxnLst/>
            <a:rect r="r" b="b" t="t" l="l"/>
            <a:pathLst>
              <a:path h="6018593" w="4675761">
                <a:moveTo>
                  <a:pt x="0" y="0"/>
                </a:moveTo>
                <a:lnTo>
                  <a:pt x="4675761" y="0"/>
                </a:lnTo>
                <a:lnTo>
                  <a:pt x="4675761" y="6018594"/>
                </a:lnTo>
                <a:lnTo>
                  <a:pt x="0" y="601859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6833235"/>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 3. Extracting and Detecting  User answers</a:t>
            </a:r>
          </a:p>
          <a:p>
            <a:pPr algn="just">
              <a:lnSpc>
                <a:spcPts val="5040"/>
              </a:lnSpc>
            </a:pPr>
          </a:p>
          <a:p>
            <a:pPr algn="just">
              <a:lnSpc>
                <a:spcPts val="4760"/>
              </a:lnSpc>
            </a:pPr>
            <a:r>
              <a:rPr lang="en-US" sz="3400" b="true">
                <a:solidFill>
                  <a:srgbClr val="203D87"/>
                </a:solidFill>
                <a:latin typeface="Codec Pro Bold"/>
                <a:ea typeface="Codec Pro Bold"/>
                <a:cs typeface="Codec Pro Bold"/>
                <a:sym typeface="Codec Pro Bold"/>
              </a:rPr>
              <a:t>           1. Contours Detected</a:t>
            </a:r>
          </a:p>
          <a:p>
            <a:pPr algn="just">
              <a:lnSpc>
                <a:spcPts val="4760"/>
              </a:lnSpc>
            </a:pPr>
            <a:r>
              <a:rPr lang="en-US" sz="3400" b="true">
                <a:solidFill>
                  <a:srgbClr val="203D87"/>
                </a:solidFill>
                <a:latin typeface="Codec Pro Bold"/>
                <a:ea typeface="Codec Pro Bold"/>
                <a:cs typeface="Codec Pro Bold"/>
                <a:sym typeface="Codec Pro Bold"/>
              </a:rPr>
              <a:t>          2. Thresholded Image</a:t>
            </a:r>
          </a:p>
          <a:p>
            <a:pPr algn="just">
              <a:lnSpc>
                <a:spcPts val="4760"/>
              </a:lnSpc>
            </a:pPr>
            <a:r>
              <a:rPr lang="en-US" sz="3400" b="true">
                <a:solidFill>
                  <a:srgbClr val="203D87"/>
                </a:solidFill>
                <a:latin typeface="Codec Pro Bold"/>
                <a:ea typeface="Codec Pro Bold"/>
                <a:cs typeface="Codec Pro Bold"/>
                <a:sym typeface="Codec Pro Bold"/>
              </a:rPr>
              <a:t>          3. Question Contours</a:t>
            </a:r>
          </a:p>
          <a:p>
            <a:pPr algn="just" marL="734061" indent="-367031" lvl="1">
              <a:lnSpc>
                <a:spcPts val="4760"/>
              </a:lnSpc>
              <a:buFont typeface="Arial"/>
              <a:buChar char="•"/>
            </a:pPr>
            <a:r>
              <a:rPr lang="en-US" b="true" sz="3400">
                <a:solidFill>
                  <a:srgbClr val="203D87"/>
                </a:solidFill>
                <a:latin typeface="Codec Pro Bold"/>
                <a:ea typeface="Codec Pro Bold"/>
                <a:cs typeface="Codec Pro Bold"/>
                <a:sym typeface="Codec Pro Bold"/>
              </a:rPr>
              <a:t>Ensure Correct Sorting (Final result)</a:t>
            </a:r>
          </a:p>
          <a:p>
            <a:pPr algn="just">
              <a:lnSpc>
                <a:spcPts val="4760"/>
              </a:lnSpc>
            </a:pPr>
          </a:p>
          <a:p>
            <a:pPr algn="just">
              <a:lnSpc>
                <a:spcPts val="4760"/>
              </a:lnSpc>
            </a:pPr>
          </a:p>
          <a:p>
            <a:pPr algn="just">
              <a:lnSpc>
                <a:spcPts val="5040"/>
              </a:lnSpc>
            </a:pP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1494763" y="3706474"/>
            <a:ext cx="4521610" cy="5820171"/>
          </a:xfrm>
          <a:custGeom>
            <a:avLst/>
            <a:gdLst/>
            <a:ahLst/>
            <a:cxnLst/>
            <a:rect r="r" b="b" t="t" l="l"/>
            <a:pathLst>
              <a:path h="5820171" w="4521610">
                <a:moveTo>
                  <a:pt x="0" y="0"/>
                </a:moveTo>
                <a:lnTo>
                  <a:pt x="4521610" y="0"/>
                </a:lnTo>
                <a:lnTo>
                  <a:pt x="4521610" y="5820172"/>
                </a:lnTo>
                <a:lnTo>
                  <a:pt x="0" y="5820172"/>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1264985"/>
            <a:ext cx="7315200" cy="3099816"/>
          </a:xfrm>
          <a:custGeom>
            <a:avLst/>
            <a:gdLst/>
            <a:ahLst/>
            <a:cxnLst/>
            <a:rect r="r" b="b" t="t" l="l"/>
            <a:pathLst>
              <a:path h="3099816" w="7315200">
                <a:moveTo>
                  <a:pt x="7315200" y="0"/>
                </a:moveTo>
                <a:lnTo>
                  <a:pt x="0" y="0"/>
                </a:lnTo>
                <a:lnTo>
                  <a:pt x="0" y="3099816"/>
                </a:lnTo>
                <a:lnTo>
                  <a:pt x="7315200" y="309981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860428" y="1662519"/>
            <a:ext cx="4776720" cy="1014114"/>
          </a:xfrm>
          <a:prstGeom prst="rect">
            <a:avLst/>
          </a:prstGeom>
        </p:spPr>
        <p:txBody>
          <a:bodyPr anchor="t" rtlCol="false" tIns="0" lIns="0" bIns="0" rIns="0">
            <a:spAutoFit/>
          </a:bodyPr>
          <a:lstStyle/>
          <a:p>
            <a:pPr algn="ctr">
              <a:lnSpc>
                <a:spcPts val="7628"/>
              </a:lnSpc>
            </a:pPr>
            <a:r>
              <a:rPr lang="en-US" b="true" sz="5449">
                <a:solidFill>
                  <a:srgbClr val="000000"/>
                </a:solidFill>
                <a:latin typeface="Codec Pro Bold"/>
                <a:ea typeface="Codec Pro Bold"/>
                <a:cs typeface="Codec Pro Bold"/>
                <a:sym typeface="Codec Pro Bold"/>
              </a:rPr>
              <a:t> Results:</a:t>
            </a:r>
          </a:p>
        </p:txBody>
      </p:sp>
      <p:sp>
        <p:nvSpPr>
          <p:cNvPr name="TextBox 23" id="23"/>
          <p:cNvSpPr txBox="true"/>
          <p:nvPr/>
        </p:nvSpPr>
        <p:spPr>
          <a:xfrm rot="0">
            <a:off x="5184929" y="4156495"/>
            <a:ext cx="12074371" cy="447167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Canva Sans Bold"/>
                <a:ea typeface="Canva Sans Bold"/>
                <a:cs typeface="Canva Sans Bold"/>
                <a:sym typeface="Canva Sans Bold"/>
              </a:rPr>
              <a:t>The system accurately detects marked answers, automates grading, and provides visual feedback for easy result analysis. It ensures efficient, fast, and reliable performance for large-scale questionnaire evaluations.The system accurately detects marked answers, automates grading, and provides visual feedback for easy result analysis. It ensures efficient, fast, and reliable performance for large-scale questionnaire evaluations.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1264985"/>
            <a:ext cx="7315200" cy="3099816"/>
          </a:xfrm>
          <a:custGeom>
            <a:avLst/>
            <a:gdLst/>
            <a:ahLst/>
            <a:cxnLst/>
            <a:rect r="r" b="b" t="t" l="l"/>
            <a:pathLst>
              <a:path h="3099816" w="7315200">
                <a:moveTo>
                  <a:pt x="7315200" y="0"/>
                </a:moveTo>
                <a:lnTo>
                  <a:pt x="0" y="0"/>
                </a:lnTo>
                <a:lnTo>
                  <a:pt x="0" y="3099816"/>
                </a:lnTo>
                <a:lnTo>
                  <a:pt x="7315200" y="309981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8515730" y="1452100"/>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6"/>
            <a:stretch>
              <a:fillRect l="0" t="0" r="0" b="0"/>
            </a:stretch>
          </a:blipFill>
        </p:spPr>
      </p:sp>
      <p:sp>
        <p:nvSpPr>
          <p:cNvPr name="TextBox 23" id="23"/>
          <p:cNvSpPr txBox="true"/>
          <p:nvPr/>
        </p:nvSpPr>
        <p:spPr>
          <a:xfrm rot="0">
            <a:off x="1860428" y="1662519"/>
            <a:ext cx="4776720" cy="1014114"/>
          </a:xfrm>
          <a:prstGeom prst="rect">
            <a:avLst/>
          </a:prstGeom>
        </p:spPr>
        <p:txBody>
          <a:bodyPr anchor="t" rtlCol="false" tIns="0" lIns="0" bIns="0" rIns="0">
            <a:spAutoFit/>
          </a:bodyPr>
          <a:lstStyle/>
          <a:p>
            <a:pPr algn="ctr">
              <a:lnSpc>
                <a:spcPts val="7628"/>
              </a:lnSpc>
            </a:pPr>
            <a:r>
              <a:rPr lang="en-US" b="true" sz="5449">
                <a:solidFill>
                  <a:srgbClr val="000000"/>
                </a:solidFill>
                <a:latin typeface="Codec Pro Bold"/>
                <a:ea typeface="Codec Pro Bold"/>
                <a:cs typeface="Codec Pro Bold"/>
                <a:sym typeface="Codec Pro Bold"/>
              </a:rPr>
              <a:t> Results:</a:t>
            </a:r>
          </a:p>
        </p:txBody>
      </p:sp>
      <p:sp>
        <p:nvSpPr>
          <p:cNvPr name="TextBox 24" id="24"/>
          <p:cNvSpPr txBox="true"/>
          <p:nvPr/>
        </p:nvSpPr>
        <p:spPr>
          <a:xfrm rot="0">
            <a:off x="0" y="4652449"/>
            <a:ext cx="8775234" cy="2326720"/>
          </a:xfrm>
          <a:prstGeom prst="rect">
            <a:avLst/>
          </a:prstGeom>
        </p:spPr>
        <p:txBody>
          <a:bodyPr anchor="t" rtlCol="false" tIns="0" lIns="0" bIns="0" rIns="0">
            <a:spAutoFit/>
          </a:bodyPr>
          <a:lstStyle/>
          <a:p>
            <a:pPr algn="l">
              <a:lnSpc>
                <a:spcPts val="4615"/>
              </a:lnSpc>
              <a:spcBef>
                <a:spcPct val="0"/>
              </a:spcBef>
            </a:pPr>
            <a:r>
              <a:rPr lang="en-US" b="true" sz="3296">
                <a:solidFill>
                  <a:srgbClr val="203D87"/>
                </a:solidFill>
                <a:latin typeface="Canva Sans Bold"/>
                <a:ea typeface="Canva Sans Bold"/>
                <a:cs typeface="Canva Sans Bold"/>
                <a:sym typeface="Canva Sans Bold"/>
              </a:rPr>
              <a:t>1- Test case 1 (full mark):</a:t>
            </a:r>
            <a:r>
              <a:rPr lang="en-US" b="true" sz="3296">
                <a:solidFill>
                  <a:srgbClr val="000000"/>
                </a:solidFill>
                <a:latin typeface="Canva Sans Bold"/>
                <a:ea typeface="Canva Sans Bold"/>
                <a:cs typeface="Canva Sans Bold"/>
                <a:sym typeface="Canva Sans Bold"/>
              </a:rPr>
              <a:t> </a:t>
            </a:r>
          </a:p>
          <a:p>
            <a:pPr algn="l">
              <a:lnSpc>
                <a:spcPts val="3495"/>
              </a:lnSpc>
              <a:spcBef>
                <a:spcPct val="0"/>
              </a:spcBef>
            </a:pPr>
            <a:r>
              <a:rPr lang="en-US" b="true" sz="2496">
                <a:solidFill>
                  <a:srgbClr val="000000"/>
                </a:solidFill>
                <a:latin typeface="Canva Sans Bold"/>
                <a:ea typeface="Canva Sans Bold"/>
                <a:cs typeface="Canva Sans Bold"/>
                <a:sym typeface="Canva Sans Bold"/>
              </a:rPr>
              <a:t>The system accurately detected all marked answers, resulting in a </a:t>
            </a:r>
            <a:r>
              <a:rPr lang="en-US" b="true" sz="2496">
                <a:solidFill>
                  <a:srgbClr val="203D87"/>
                </a:solidFill>
                <a:latin typeface="Canva Sans Bold"/>
                <a:ea typeface="Canva Sans Bold"/>
                <a:cs typeface="Canva Sans Bold"/>
                <a:sym typeface="Canva Sans Bold"/>
              </a:rPr>
              <a:t>perfect score</a:t>
            </a:r>
            <a:r>
              <a:rPr lang="en-US" b="true" sz="2496">
                <a:solidFill>
                  <a:srgbClr val="000000"/>
                </a:solidFill>
                <a:latin typeface="Canva Sans Bold"/>
                <a:ea typeface="Canva Sans Bold"/>
                <a:cs typeface="Canva Sans Bold"/>
                <a:sym typeface="Canva Sans Bold"/>
              </a:rPr>
              <a:t> for the user. This highlights the software's efficiency and precision in processing questionnaire responses.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1264985"/>
            <a:ext cx="7315200" cy="3099816"/>
          </a:xfrm>
          <a:custGeom>
            <a:avLst/>
            <a:gdLst/>
            <a:ahLst/>
            <a:cxnLst/>
            <a:rect r="r" b="b" t="t" l="l"/>
            <a:pathLst>
              <a:path h="3099816" w="7315200">
                <a:moveTo>
                  <a:pt x="7315200" y="0"/>
                </a:moveTo>
                <a:lnTo>
                  <a:pt x="0" y="0"/>
                </a:lnTo>
                <a:lnTo>
                  <a:pt x="0" y="3099816"/>
                </a:lnTo>
                <a:lnTo>
                  <a:pt x="7315200" y="309981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9383824" y="2197565"/>
            <a:ext cx="7335616" cy="5891514"/>
          </a:xfrm>
          <a:custGeom>
            <a:avLst/>
            <a:gdLst/>
            <a:ahLst/>
            <a:cxnLst/>
            <a:rect r="r" b="b" t="t" l="l"/>
            <a:pathLst>
              <a:path h="5891514" w="7335616">
                <a:moveTo>
                  <a:pt x="0" y="0"/>
                </a:moveTo>
                <a:lnTo>
                  <a:pt x="7335616" y="0"/>
                </a:lnTo>
                <a:lnTo>
                  <a:pt x="7335616" y="5891515"/>
                </a:lnTo>
                <a:lnTo>
                  <a:pt x="0" y="5891515"/>
                </a:lnTo>
                <a:lnTo>
                  <a:pt x="0" y="0"/>
                </a:lnTo>
                <a:close/>
              </a:path>
            </a:pathLst>
          </a:custGeom>
          <a:blipFill>
            <a:blip r:embed="rId6"/>
            <a:stretch>
              <a:fillRect l="0" t="0" r="0" b="0"/>
            </a:stretch>
          </a:blipFill>
        </p:spPr>
      </p:sp>
      <p:sp>
        <p:nvSpPr>
          <p:cNvPr name="TextBox 23" id="23"/>
          <p:cNvSpPr txBox="true"/>
          <p:nvPr/>
        </p:nvSpPr>
        <p:spPr>
          <a:xfrm rot="0">
            <a:off x="1860428" y="1662519"/>
            <a:ext cx="4776720" cy="1014114"/>
          </a:xfrm>
          <a:prstGeom prst="rect">
            <a:avLst/>
          </a:prstGeom>
        </p:spPr>
        <p:txBody>
          <a:bodyPr anchor="t" rtlCol="false" tIns="0" lIns="0" bIns="0" rIns="0">
            <a:spAutoFit/>
          </a:bodyPr>
          <a:lstStyle/>
          <a:p>
            <a:pPr algn="ctr">
              <a:lnSpc>
                <a:spcPts val="7628"/>
              </a:lnSpc>
            </a:pPr>
            <a:r>
              <a:rPr lang="en-US" b="true" sz="5449">
                <a:solidFill>
                  <a:srgbClr val="000000"/>
                </a:solidFill>
                <a:latin typeface="Codec Pro Bold"/>
                <a:ea typeface="Codec Pro Bold"/>
                <a:cs typeface="Codec Pro Bold"/>
                <a:sym typeface="Codec Pro Bold"/>
              </a:rPr>
              <a:t> Results:</a:t>
            </a:r>
          </a:p>
        </p:txBody>
      </p:sp>
      <p:sp>
        <p:nvSpPr>
          <p:cNvPr name="TextBox 24" id="24"/>
          <p:cNvSpPr txBox="true"/>
          <p:nvPr/>
        </p:nvSpPr>
        <p:spPr>
          <a:xfrm rot="0">
            <a:off x="0" y="4652449"/>
            <a:ext cx="8775234" cy="1888570"/>
          </a:xfrm>
          <a:prstGeom prst="rect">
            <a:avLst/>
          </a:prstGeom>
        </p:spPr>
        <p:txBody>
          <a:bodyPr anchor="t" rtlCol="false" tIns="0" lIns="0" bIns="0" rIns="0">
            <a:spAutoFit/>
          </a:bodyPr>
          <a:lstStyle/>
          <a:p>
            <a:pPr algn="l">
              <a:lnSpc>
                <a:spcPts val="4615"/>
              </a:lnSpc>
              <a:spcBef>
                <a:spcPct val="0"/>
              </a:spcBef>
            </a:pPr>
            <a:r>
              <a:rPr lang="en-US" b="true" sz="3296">
                <a:solidFill>
                  <a:srgbClr val="203D87"/>
                </a:solidFill>
                <a:latin typeface="Canva Sans Bold"/>
                <a:ea typeface="Canva Sans Bold"/>
                <a:cs typeface="Canva Sans Bold"/>
                <a:sym typeface="Canva Sans Bold"/>
              </a:rPr>
              <a:t>1- Test case 2 (low mark):</a:t>
            </a:r>
            <a:r>
              <a:rPr lang="en-US" b="true" sz="3296">
                <a:solidFill>
                  <a:srgbClr val="000000"/>
                </a:solidFill>
                <a:latin typeface="Canva Sans Bold"/>
                <a:ea typeface="Canva Sans Bold"/>
                <a:cs typeface="Canva Sans Bold"/>
                <a:sym typeface="Canva Sans Bold"/>
              </a:rPr>
              <a:t> </a:t>
            </a:r>
          </a:p>
          <a:p>
            <a:pPr algn="l">
              <a:lnSpc>
                <a:spcPts val="3495"/>
              </a:lnSpc>
              <a:spcBef>
                <a:spcPct val="0"/>
              </a:spcBef>
            </a:pPr>
            <a:r>
              <a:rPr lang="en-US" b="true" sz="2496">
                <a:solidFill>
                  <a:srgbClr val="000000"/>
                </a:solidFill>
                <a:latin typeface="Canva Sans Bold"/>
                <a:ea typeface="Canva Sans Bold"/>
                <a:cs typeface="Canva Sans Bold"/>
                <a:sym typeface="Canva Sans Bold"/>
              </a:rPr>
              <a:t>The system detected a few marked answers correctly, resulting in a score of 20%.</a:t>
            </a:r>
          </a:p>
          <a:p>
            <a:pPr algn="l">
              <a:lnSpc>
                <a:spcPts val="349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68295" y="-1948804"/>
            <a:ext cx="10128529" cy="12576256"/>
          </a:xfrm>
          <a:custGeom>
            <a:avLst/>
            <a:gdLst/>
            <a:ahLst/>
            <a:cxnLst/>
            <a:rect r="r" b="b" t="t" l="l"/>
            <a:pathLst>
              <a:path h="12576256" w="10128529">
                <a:moveTo>
                  <a:pt x="0" y="0"/>
                </a:moveTo>
                <a:lnTo>
                  <a:pt x="10128529" y="0"/>
                </a:lnTo>
                <a:lnTo>
                  <a:pt x="10128529" y="12576256"/>
                </a:lnTo>
                <a:lnTo>
                  <a:pt x="0" y="12576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511188" y="1337259"/>
            <a:ext cx="13818000" cy="6796939"/>
          </a:xfrm>
          <a:prstGeom prst="rect">
            <a:avLst/>
          </a:prstGeom>
        </p:spPr>
        <p:txBody>
          <a:bodyPr anchor="t" rtlCol="false" tIns="0" lIns="0" bIns="0" rIns="0">
            <a:spAutoFit/>
          </a:bodyPr>
          <a:lstStyle/>
          <a:p>
            <a:pPr algn="l">
              <a:lnSpc>
                <a:spcPts val="13556"/>
              </a:lnSpc>
            </a:pPr>
            <a:r>
              <a:rPr lang="en-US" sz="9683" b="true">
                <a:solidFill>
                  <a:srgbClr val="000000"/>
                </a:solidFill>
                <a:latin typeface="Codec Pro Bold"/>
                <a:ea typeface="Codec Pro Bold"/>
                <a:cs typeface="Codec Pro Bold"/>
                <a:sym typeface="Codec Pro Bold"/>
              </a:rPr>
              <a:t> Contents  :</a:t>
            </a:r>
          </a:p>
          <a:p>
            <a:pPr algn="l" marL="1214416" indent="-607208" lvl="1">
              <a:lnSpc>
                <a:spcPts val="7874"/>
              </a:lnSpc>
              <a:buFont typeface="Arial"/>
              <a:buChar char="•"/>
            </a:pPr>
            <a:r>
              <a:rPr lang="en-US" sz="5624">
                <a:solidFill>
                  <a:srgbClr val="000000"/>
                </a:solidFill>
                <a:latin typeface="Codec Pro"/>
                <a:ea typeface="Codec Pro"/>
                <a:cs typeface="Codec Pro"/>
                <a:sym typeface="Codec Pro"/>
              </a:rPr>
              <a:t>Introduction </a:t>
            </a:r>
          </a:p>
          <a:p>
            <a:pPr algn="l" marL="1214416" indent="-607208" lvl="1">
              <a:lnSpc>
                <a:spcPts val="7874"/>
              </a:lnSpc>
              <a:buFont typeface="Arial"/>
              <a:buChar char="•"/>
            </a:pPr>
            <a:r>
              <a:rPr lang="en-US" sz="5624">
                <a:solidFill>
                  <a:srgbClr val="000000"/>
                </a:solidFill>
                <a:latin typeface="Codec Pro"/>
                <a:ea typeface="Codec Pro"/>
                <a:cs typeface="Codec Pro"/>
                <a:sym typeface="Codec Pro"/>
              </a:rPr>
              <a:t>Methodology </a:t>
            </a:r>
          </a:p>
          <a:p>
            <a:pPr algn="l" marL="1214416" indent="-607208" lvl="1">
              <a:lnSpc>
                <a:spcPts val="7874"/>
              </a:lnSpc>
              <a:buFont typeface="Arial"/>
              <a:buChar char="•"/>
            </a:pPr>
            <a:r>
              <a:rPr lang="en-US" sz="5624">
                <a:solidFill>
                  <a:srgbClr val="000000"/>
                </a:solidFill>
                <a:latin typeface="Codec Pro"/>
                <a:ea typeface="Codec Pro"/>
                <a:cs typeface="Codec Pro"/>
                <a:sym typeface="Codec Pro"/>
              </a:rPr>
              <a:t>Results</a:t>
            </a:r>
          </a:p>
          <a:p>
            <a:pPr algn="l" marL="1214416" indent="-607208" lvl="1">
              <a:lnSpc>
                <a:spcPts val="7874"/>
              </a:lnSpc>
              <a:buFont typeface="Arial"/>
              <a:buChar char="•"/>
            </a:pPr>
            <a:r>
              <a:rPr lang="en-US" sz="5624">
                <a:solidFill>
                  <a:srgbClr val="000000"/>
                </a:solidFill>
                <a:latin typeface="Codec Pro"/>
                <a:ea typeface="Codec Pro"/>
                <a:cs typeface="Codec Pro"/>
                <a:sym typeface="Codec Pro"/>
              </a:rPr>
              <a:t>Conclusion </a:t>
            </a:r>
          </a:p>
          <a:p>
            <a:pPr algn="l" marL="1214416" indent="-607208" lvl="1">
              <a:lnSpc>
                <a:spcPts val="7874"/>
              </a:lnSpc>
              <a:buFont typeface="Arial"/>
              <a:buChar char="•"/>
            </a:pPr>
            <a:r>
              <a:rPr lang="en-US" sz="5624">
                <a:solidFill>
                  <a:srgbClr val="000000"/>
                </a:solidFill>
                <a:latin typeface="Codec Pro"/>
                <a:ea typeface="Codec Pro"/>
                <a:cs typeface="Codec Pro"/>
                <a:sym typeface="Codec Pro"/>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1264985"/>
            <a:ext cx="7315200" cy="3099816"/>
          </a:xfrm>
          <a:custGeom>
            <a:avLst/>
            <a:gdLst/>
            <a:ahLst/>
            <a:cxnLst/>
            <a:rect r="r" b="b" t="t" l="l"/>
            <a:pathLst>
              <a:path h="3099816" w="7315200">
                <a:moveTo>
                  <a:pt x="7315200" y="0"/>
                </a:moveTo>
                <a:lnTo>
                  <a:pt x="0" y="0"/>
                </a:lnTo>
                <a:lnTo>
                  <a:pt x="0" y="3099816"/>
                </a:lnTo>
                <a:lnTo>
                  <a:pt x="7315200" y="309981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9438695" y="1741177"/>
            <a:ext cx="7552835" cy="5955893"/>
          </a:xfrm>
          <a:custGeom>
            <a:avLst/>
            <a:gdLst/>
            <a:ahLst/>
            <a:cxnLst/>
            <a:rect r="r" b="b" t="t" l="l"/>
            <a:pathLst>
              <a:path h="5955893" w="7552835">
                <a:moveTo>
                  <a:pt x="0" y="0"/>
                </a:moveTo>
                <a:lnTo>
                  <a:pt x="7552836" y="0"/>
                </a:lnTo>
                <a:lnTo>
                  <a:pt x="7552836" y="5955893"/>
                </a:lnTo>
                <a:lnTo>
                  <a:pt x="0" y="5955893"/>
                </a:lnTo>
                <a:lnTo>
                  <a:pt x="0" y="0"/>
                </a:lnTo>
                <a:close/>
              </a:path>
            </a:pathLst>
          </a:custGeom>
          <a:blipFill>
            <a:blip r:embed="rId6"/>
            <a:stretch>
              <a:fillRect l="0" t="0" r="0" b="0"/>
            </a:stretch>
          </a:blipFill>
        </p:spPr>
      </p:sp>
      <p:sp>
        <p:nvSpPr>
          <p:cNvPr name="TextBox 23" id="23"/>
          <p:cNvSpPr txBox="true"/>
          <p:nvPr/>
        </p:nvSpPr>
        <p:spPr>
          <a:xfrm rot="0">
            <a:off x="1860428" y="1662519"/>
            <a:ext cx="4776720" cy="1014114"/>
          </a:xfrm>
          <a:prstGeom prst="rect">
            <a:avLst/>
          </a:prstGeom>
        </p:spPr>
        <p:txBody>
          <a:bodyPr anchor="t" rtlCol="false" tIns="0" lIns="0" bIns="0" rIns="0">
            <a:spAutoFit/>
          </a:bodyPr>
          <a:lstStyle/>
          <a:p>
            <a:pPr algn="ctr">
              <a:lnSpc>
                <a:spcPts val="7628"/>
              </a:lnSpc>
            </a:pPr>
            <a:r>
              <a:rPr lang="en-US" b="true" sz="5449">
                <a:solidFill>
                  <a:srgbClr val="000000"/>
                </a:solidFill>
                <a:latin typeface="Codec Pro Bold"/>
                <a:ea typeface="Codec Pro Bold"/>
                <a:cs typeface="Codec Pro Bold"/>
                <a:sym typeface="Codec Pro Bold"/>
              </a:rPr>
              <a:t> Results:</a:t>
            </a:r>
          </a:p>
        </p:txBody>
      </p:sp>
      <p:sp>
        <p:nvSpPr>
          <p:cNvPr name="TextBox 24" id="24"/>
          <p:cNvSpPr txBox="true"/>
          <p:nvPr/>
        </p:nvSpPr>
        <p:spPr>
          <a:xfrm rot="0">
            <a:off x="0" y="4652449"/>
            <a:ext cx="8775234" cy="1888570"/>
          </a:xfrm>
          <a:prstGeom prst="rect">
            <a:avLst/>
          </a:prstGeom>
        </p:spPr>
        <p:txBody>
          <a:bodyPr anchor="t" rtlCol="false" tIns="0" lIns="0" bIns="0" rIns="0">
            <a:spAutoFit/>
          </a:bodyPr>
          <a:lstStyle/>
          <a:p>
            <a:pPr algn="l">
              <a:lnSpc>
                <a:spcPts val="4615"/>
              </a:lnSpc>
              <a:spcBef>
                <a:spcPct val="0"/>
              </a:spcBef>
            </a:pPr>
            <a:r>
              <a:rPr lang="en-US" b="true" sz="3296">
                <a:solidFill>
                  <a:srgbClr val="203D87"/>
                </a:solidFill>
                <a:latin typeface="Canva Sans Bold"/>
                <a:ea typeface="Canva Sans Bold"/>
                <a:cs typeface="Canva Sans Bold"/>
                <a:sym typeface="Canva Sans Bold"/>
              </a:rPr>
              <a:t>1- Test case 2 (intermidate mark):</a:t>
            </a:r>
            <a:r>
              <a:rPr lang="en-US" b="true" sz="3296">
                <a:solidFill>
                  <a:srgbClr val="000000"/>
                </a:solidFill>
                <a:latin typeface="Canva Sans Bold"/>
                <a:ea typeface="Canva Sans Bold"/>
                <a:cs typeface="Canva Sans Bold"/>
                <a:sym typeface="Canva Sans Bold"/>
              </a:rPr>
              <a:t> </a:t>
            </a:r>
          </a:p>
          <a:p>
            <a:pPr algn="l">
              <a:lnSpc>
                <a:spcPts val="3495"/>
              </a:lnSpc>
              <a:spcBef>
                <a:spcPct val="0"/>
              </a:spcBef>
            </a:pPr>
            <a:r>
              <a:rPr lang="en-US" b="true" sz="2496">
                <a:solidFill>
                  <a:srgbClr val="000000"/>
                </a:solidFill>
                <a:latin typeface="Canva Sans Bold"/>
                <a:ea typeface="Canva Sans Bold"/>
                <a:cs typeface="Canva Sans Bold"/>
                <a:sym typeface="Canva Sans Bold"/>
              </a:rPr>
              <a:t>The system detected most of the marked answers correctly, resulting in a score of 60%. </a:t>
            </a:r>
          </a:p>
          <a:p>
            <a:pPr algn="l">
              <a:lnSpc>
                <a:spcPts val="349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1824027"/>
            <a:ext cx="7315200" cy="3099816"/>
          </a:xfrm>
          <a:custGeom>
            <a:avLst/>
            <a:gdLst/>
            <a:ahLst/>
            <a:cxnLst/>
            <a:rect r="r" b="b" t="t" l="l"/>
            <a:pathLst>
              <a:path h="3099816" w="7315200">
                <a:moveTo>
                  <a:pt x="7315200" y="0"/>
                </a:moveTo>
                <a:lnTo>
                  <a:pt x="0" y="0"/>
                </a:lnTo>
                <a:lnTo>
                  <a:pt x="0" y="3099816"/>
                </a:lnTo>
                <a:lnTo>
                  <a:pt x="7315200" y="309981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2103990" y="2194606"/>
            <a:ext cx="4776720" cy="1014114"/>
          </a:xfrm>
          <a:prstGeom prst="rect">
            <a:avLst/>
          </a:prstGeom>
        </p:spPr>
        <p:txBody>
          <a:bodyPr anchor="t" rtlCol="false" tIns="0" lIns="0" bIns="0" rIns="0">
            <a:spAutoFit/>
          </a:bodyPr>
          <a:lstStyle/>
          <a:p>
            <a:pPr algn="ctr">
              <a:lnSpc>
                <a:spcPts val="7628"/>
              </a:lnSpc>
            </a:pPr>
            <a:r>
              <a:rPr lang="en-US" b="true" sz="5449">
                <a:solidFill>
                  <a:srgbClr val="000000"/>
                </a:solidFill>
                <a:latin typeface="Codec Pro Bold"/>
                <a:ea typeface="Codec Pro Bold"/>
                <a:cs typeface="Codec Pro Bold"/>
                <a:sym typeface="Codec Pro Bold"/>
              </a:rPr>
              <a:t> Conclusion :</a:t>
            </a:r>
          </a:p>
        </p:txBody>
      </p:sp>
      <p:sp>
        <p:nvSpPr>
          <p:cNvPr name="TextBox 23" id="23"/>
          <p:cNvSpPr txBox="true"/>
          <p:nvPr/>
        </p:nvSpPr>
        <p:spPr>
          <a:xfrm rot="0">
            <a:off x="8759063" y="3161095"/>
            <a:ext cx="7564096" cy="5116760"/>
          </a:xfrm>
          <a:prstGeom prst="rect">
            <a:avLst/>
          </a:prstGeom>
        </p:spPr>
        <p:txBody>
          <a:bodyPr anchor="t" rtlCol="false" tIns="0" lIns="0" bIns="0" rIns="0">
            <a:spAutoFit/>
          </a:bodyPr>
          <a:lstStyle/>
          <a:p>
            <a:pPr algn="l">
              <a:lnSpc>
                <a:spcPts val="4098"/>
              </a:lnSpc>
              <a:spcBef>
                <a:spcPct val="0"/>
              </a:spcBef>
            </a:pPr>
            <a:r>
              <a:rPr lang="en-US" b="true" sz="2927">
                <a:solidFill>
                  <a:srgbClr val="000000"/>
                </a:solidFill>
                <a:latin typeface="Canva Sans Bold"/>
                <a:ea typeface="Canva Sans Bold"/>
                <a:cs typeface="Canva Sans Bold"/>
                <a:sym typeface="Canva Sans Bold"/>
              </a:rPr>
              <a:t>The Questionnaire Analysis System automates answer detection, extraction, and evaluation from scanned forms using image processing techniques like edge detection and OCR. It enhances image quality, identifies marked responses, calculates scores, and outputs organized results, reducing manual work and improving accuracy for assessments and surveys.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727430" y="-586537"/>
            <a:ext cx="30161483" cy="15404338"/>
            <a:chOff x="0" y="0"/>
            <a:chExt cx="40215311" cy="20539117"/>
          </a:xfrm>
        </p:grpSpPr>
        <p:grpSp>
          <p:nvGrpSpPr>
            <p:cNvPr name="Group 3" id="3"/>
            <p:cNvGrpSpPr/>
            <p:nvPr/>
          </p:nvGrpSpPr>
          <p:grpSpPr>
            <a:xfrm rot="0">
              <a:off x="0" y="732906"/>
              <a:ext cx="23073517" cy="1686647"/>
              <a:chOff x="0" y="0"/>
              <a:chExt cx="4557732" cy="333165"/>
            </a:xfrm>
          </p:grpSpPr>
          <p:sp>
            <p:nvSpPr>
              <p:cNvPr name="Freeform 4" id="4"/>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5" id="5"/>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2761785"/>
              <a:ext cx="23073517" cy="1686647"/>
              <a:chOff x="0" y="0"/>
              <a:chExt cx="4557732" cy="333165"/>
            </a:xfrm>
          </p:grpSpPr>
          <p:sp>
            <p:nvSpPr>
              <p:cNvPr name="Freeform 7" id="7"/>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8" id="8"/>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073517" y="0"/>
              <a:ext cx="3806298" cy="14596060"/>
              <a:chOff x="0" y="0"/>
              <a:chExt cx="751861" cy="2883172"/>
            </a:xfrm>
          </p:grpSpPr>
          <p:sp>
            <p:nvSpPr>
              <p:cNvPr name="Freeform 10" id="10"/>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1" id="11"/>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881546" y="2419554"/>
              <a:ext cx="1782323" cy="10342705"/>
              <a:chOff x="0" y="0"/>
              <a:chExt cx="352064" cy="2043004"/>
            </a:xfrm>
          </p:grpSpPr>
          <p:sp>
            <p:nvSpPr>
              <p:cNvPr name="Freeform 13" id="13"/>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4" id="14"/>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3073517" y="12762259"/>
              <a:ext cx="672807" cy="1833801"/>
              <a:chOff x="0" y="0"/>
              <a:chExt cx="132900" cy="362232"/>
            </a:xfrm>
          </p:grpSpPr>
          <p:sp>
            <p:nvSpPr>
              <p:cNvPr name="Freeform 16" id="16"/>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7" id="17"/>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3073517" y="732906"/>
              <a:ext cx="672807" cy="1686647"/>
              <a:chOff x="0" y="0"/>
              <a:chExt cx="132900" cy="333165"/>
            </a:xfrm>
          </p:grpSpPr>
          <p:sp>
            <p:nvSpPr>
              <p:cNvPr name="Freeform 19" id="19"/>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20" id="20"/>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4355924" y="4708566"/>
              <a:ext cx="15859387" cy="15830552"/>
            </a:xfrm>
            <a:custGeom>
              <a:avLst/>
              <a:gdLst/>
              <a:ahLst/>
              <a:cxnLst/>
              <a:rect r="r" b="b" t="t" l="l"/>
              <a:pathLst>
                <a:path h="15830552" w="15859387">
                  <a:moveTo>
                    <a:pt x="0" y="0"/>
                  </a:moveTo>
                  <a:lnTo>
                    <a:pt x="15859387" y="0"/>
                  </a:lnTo>
                  <a:lnTo>
                    <a:pt x="15859387" y="15830551"/>
                  </a:lnTo>
                  <a:lnTo>
                    <a:pt x="0" y="15830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7168295" y="-1948804"/>
            <a:ext cx="10128529" cy="12576256"/>
          </a:xfrm>
          <a:custGeom>
            <a:avLst/>
            <a:gdLst/>
            <a:ahLst/>
            <a:cxnLst/>
            <a:rect r="r" b="b" t="t" l="l"/>
            <a:pathLst>
              <a:path h="12576256" w="10128529">
                <a:moveTo>
                  <a:pt x="0" y="0"/>
                </a:moveTo>
                <a:lnTo>
                  <a:pt x="10128529" y="0"/>
                </a:lnTo>
                <a:lnTo>
                  <a:pt x="10128529" y="12576256"/>
                </a:lnTo>
                <a:lnTo>
                  <a:pt x="0" y="12576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792437" y="1997435"/>
            <a:ext cx="21123212" cy="6111155"/>
          </a:xfrm>
          <a:prstGeom prst="rect">
            <a:avLst/>
          </a:prstGeom>
        </p:spPr>
        <p:txBody>
          <a:bodyPr anchor="t" rtlCol="false" tIns="0" lIns="0" bIns="0" rIns="0">
            <a:spAutoFit/>
          </a:bodyPr>
          <a:lstStyle/>
          <a:p>
            <a:pPr algn="l">
              <a:lnSpc>
                <a:spcPts val="8089"/>
              </a:lnSpc>
            </a:pPr>
            <a:r>
              <a:rPr lang="en-US" sz="5778" b="true">
                <a:solidFill>
                  <a:srgbClr val="000000"/>
                </a:solidFill>
                <a:latin typeface="Codec Pro Bold"/>
                <a:ea typeface="Codec Pro Bold"/>
                <a:cs typeface="Codec Pro Bold"/>
                <a:sym typeface="Codec Pro Bold"/>
              </a:rPr>
              <a:t>References:</a:t>
            </a:r>
          </a:p>
          <a:p>
            <a:pPr algn="l">
              <a:lnSpc>
                <a:spcPts val="8089"/>
              </a:lnSpc>
            </a:pPr>
          </a:p>
          <a:p>
            <a:pPr algn="l" marL="729396" indent="-364698" lvl="1">
              <a:lnSpc>
                <a:spcPts val="4729"/>
              </a:lnSpc>
              <a:buFont typeface="Arial"/>
              <a:buChar char="•"/>
            </a:pPr>
            <a:r>
              <a:rPr lang="en-US" sz="3378" u="sng">
                <a:solidFill>
                  <a:srgbClr val="000000"/>
                </a:solidFill>
                <a:latin typeface="Codec Pro"/>
                <a:ea typeface="Codec Pro"/>
                <a:cs typeface="Codec Pro"/>
                <a:sym typeface="Codec Pro"/>
                <a:hlinkClick r:id="rId6" tooltip="https://www.youtube.com/watch?v=umSRR2qUKXA"/>
              </a:rPr>
              <a:t>Python Code for OMR Answer Sheet Evaluation Using Deep Learning</a:t>
            </a:r>
          </a:p>
          <a:p>
            <a:pPr algn="l" marL="729396" indent="-364698" lvl="1">
              <a:lnSpc>
                <a:spcPts val="4729"/>
              </a:lnSpc>
              <a:buFont typeface="Arial"/>
              <a:buChar char="•"/>
            </a:pPr>
            <a:r>
              <a:rPr lang="en-US" sz="3378" u="sng">
                <a:solidFill>
                  <a:srgbClr val="000000"/>
                </a:solidFill>
                <a:latin typeface="Codec Pro"/>
                <a:ea typeface="Codec Pro"/>
                <a:cs typeface="Codec Pro"/>
                <a:sym typeface="Codec Pro"/>
                <a:hlinkClick r:id="rId7" tooltip="https://github.com/rbaron/omr"/>
              </a:rPr>
              <a:t>optical mark recognition </a:t>
            </a:r>
          </a:p>
          <a:p>
            <a:pPr algn="l" marL="729396" indent="-364698" lvl="1">
              <a:lnSpc>
                <a:spcPts val="4729"/>
              </a:lnSpc>
              <a:buFont typeface="Arial"/>
              <a:buChar char="•"/>
            </a:pPr>
            <a:r>
              <a:rPr lang="en-US" sz="3378" u="sng">
                <a:solidFill>
                  <a:srgbClr val="000000"/>
                </a:solidFill>
                <a:latin typeface="Codec Pro"/>
                <a:ea typeface="Codec Pro"/>
                <a:cs typeface="Codec Pro"/>
                <a:sym typeface="Codec Pro"/>
                <a:hlinkClick r:id="rId8" tooltip="https://pyimagesearch.com/2016/10/03/bubble-sheet-multiple-choice-scanner-and-test-grader-using-omr-python-and-opencv/"/>
              </a:rPr>
              <a:t>Bubble sheet multiple choice scanner and test grader using OMR</a:t>
            </a:r>
            <a:r>
              <a:rPr lang="en-US" sz="3378" u="sng">
                <a:solidFill>
                  <a:srgbClr val="000000"/>
                </a:solidFill>
                <a:latin typeface="Codec Pro"/>
                <a:ea typeface="Codec Pro"/>
                <a:cs typeface="Codec Pro"/>
                <a:sym typeface="Codec Pro"/>
              </a:rPr>
              <a:t>  </a:t>
            </a:r>
          </a:p>
          <a:p>
            <a:pPr algn="l" marL="729396" indent="-364698" lvl="1">
              <a:lnSpc>
                <a:spcPts val="4729"/>
              </a:lnSpc>
              <a:buFont typeface="Arial"/>
              <a:buChar char="•"/>
            </a:pPr>
            <a:r>
              <a:rPr lang="en-US" sz="3378" u="sng">
                <a:solidFill>
                  <a:srgbClr val="000000"/>
                </a:solidFill>
                <a:latin typeface="Codec Pro"/>
                <a:ea typeface="Codec Pro"/>
                <a:cs typeface="Codec Pro"/>
                <a:sym typeface="Codec Pro"/>
                <a:hlinkClick r:id="rId9" tooltip="https://stackoverflow.com/questions/37745519/use-pytesseract-ocr-to-recognize-text-from-an-image"/>
              </a:rPr>
              <a:t>Use pytesseract OCR to recognize text from an image</a:t>
            </a:r>
          </a:p>
          <a:p>
            <a:pPr algn="l" marL="729396" indent="-364698" lvl="1">
              <a:lnSpc>
                <a:spcPts val="4729"/>
              </a:lnSpc>
              <a:buFont typeface="Arial"/>
              <a:buChar char="•"/>
            </a:pPr>
            <a:r>
              <a:rPr lang="en-US" sz="3378" u="sng">
                <a:solidFill>
                  <a:srgbClr val="000000"/>
                </a:solidFill>
                <a:latin typeface="Codec Pro"/>
                <a:ea typeface="Codec Pro"/>
                <a:cs typeface="Codec Pro"/>
                <a:sym typeface="Codec Pro"/>
                <a:hlinkClick r:id="rId10" tooltip="https://rich.readthedocs.io/en/stable/tables.html"/>
              </a:rPr>
              <a:t>Tables — Rich 13.6.0 documentation</a:t>
            </a:r>
          </a:p>
          <a:p>
            <a:pPr algn="ctr" marL="0" indent="0" lvl="0">
              <a:lnSpc>
                <a:spcPts val="808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64D70"/>
        </a:solidFill>
      </p:bgPr>
    </p:bg>
    <p:spTree>
      <p:nvGrpSpPr>
        <p:cNvPr id="1" name=""/>
        <p:cNvGrpSpPr/>
        <p:nvPr/>
      </p:nvGrpSpPr>
      <p:grpSpPr>
        <a:xfrm>
          <a:off x="0" y="0"/>
          <a:ext cx="0" cy="0"/>
          <a:chOff x="0" y="0"/>
          <a:chExt cx="0" cy="0"/>
        </a:xfrm>
      </p:grpSpPr>
      <p:grpSp>
        <p:nvGrpSpPr>
          <p:cNvPr name="Group 2" id="2"/>
          <p:cNvGrpSpPr/>
          <p:nvPr/>
        </p:nvGrpSpPr>
        <p:grpSpPr>
          <a:xfrm rot="0">
            <a:off x="-727430" y="-36857"/>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383E5D"/>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27430" y="8984802"/>
            <a:ext cx="17305138" cy="688031"/>
            <a:chOff x="0" y="0"/>
            <a:chExt cx="4557732" cy="181210"/>
          </a:xfrm>
        </p:grpSpPr>
        <p:sp>
          <p:nvSpPr>
            <p:cNvPr name="Freeform 6" id="6"/>
            <p:cNvSpPr/>
            <p:nvPr/>
          </p:nvSpPr>
          <p:spPr>
            <a:xfrm flipH="false" flipV="false" rot="0">
              <a:off x="0" y="0"/>
              <a:ext cx="4557732" cy="181210"/>
            </a:xfrm>
            <a:custGeom>
              <a:avLst/>
              <a:gdLst/>
              <a:ahLst/>
              <a:cxnLst/>
              <a:rect r="r" b="b" t="t" l="l"/>
              <a:pathLst>
                <a:path h="181210" w="4557732">
                  <a:moveTo>
                    <a:pt x="0" y="0"/>
                  </a:moveTo>
                  <a:lnTo>
                    <a:pt x="4557732" y="0"/>
                  </a:lnTo>
                  <a:lnTo>
                    <a:pt x="4557732" y="181210"/>
                  </a:lnTo>
                  <a:lnTo>
                    <a:pt x="0" y="181210"/>
                  </a:lnTo>
                  <a:close/>
                </a:path>
              </a:pathLst>
            </a:custGeom>
            <a:solidFill>
              <a:srgbClr val="383E5D"/>
            </a:solidFill>
          </p:spPr>
        </p:sp>
        <p:sp>
          <p:nvSpPr>
            <p:cNvPr name="TextBox 7" id="7"/>
            <p:cNvSpPr txBox="true"/>
            <p:nvPr/>
          </p:nvSpPr>
          <p:spPr>
            <a:xfrm>
              <a:off x="0" y="-38100"/>
              <a:ext cx="4557732" cy="21931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27430" y="9672833"/>
            <a:ext cx="17305138" cy="688031"/>
            <a:chOff x="0" y="0"/>
            <a:chExt cx="4557732" cy="181210"/>
          </a:xfrm>
        </p:grpSpPr>
        <p:sp>
          <p:nvSpPr>
            <p:cNvPr name="Freeform 9" id="9"/>
            <p:cNvSpPr/>
            <p:nvPr/>
          </p:nvSpPr>
          <p:spPr>
            <a:xfrm flipH="false" flipV="false" rot="0">
              <a:off x="0" y="0"/>
              <a:ext cx="4557732" cy="181210"/>
            </a:xfrm>
            <a:custGeom>
              <a:avLst/>
              <a:gdLst/>
              <a:ahLst/>
              <a:cxnLst/>
              <a:rect r="r" b="b" t="t" l="l"/>
              <a:pathLst>
                <a:path h="181210" w="4557732">
                  <a:moveTo>
                    <a:pt x="0" y="0"/>
                  </a:moveTo>
                  <a:lnTo>
                    <a:pt x="4557732" y="0"/>
                  </a:lnTo>
                  <a:lnTo>
                    <a:pt x="4557732" y="181210"/>
                  </a:lnTo>
                  <a:lnTo>
                    <a:pt x="0" y="181210"/>
                  </a:lnTo>
                  <a:close/>
                </a:path>
              </a:pathLst>
            </a:custGeom>
            <a:solidFill>
              <a:srgbClr val="FFFFFF"/>
            </a:solidFill>
          </p:spPr>
        </p:sp>
        <p:sp>
          <p:nvSpPr>
            <p:cNvPr name="TextBox 10" id="10"/>
            <p:cNvSpPr txBox="true"/>
            <p:nvPr/>
          </p:nvSpPr>
          <p:spPr>
            <a:xfrm>
              <a:off x="0" y="-38100"/>
              <a:ext cx="4557732" cy="21931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577708" y="-586537"/>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BE8463"/>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33730" y="1228129"/>
            <a:ext cx="1336742" cy="7757029"/>
            <a:chOff x="0" y="0"/>
            <a:chExt cx="352064" cy="2043004"/>
          </a:xfrm>
        </p:grpSpPr>
        <p:sp>
          <p:nvSpPr>
            <p:cNvPr name="Freeform 15" id="15"/>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464D70"/>
            </a:solidFill>
          </p:spPr>
        </p:sp>
        <p:sp>
          <p:nvSpPr>
            <p:cNvPr name="TextBox 16" id="16"/>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577708" y="8985158"/>
            <a:ext cx="504605" cy="1375351"/>
            <a:chOff x="0" y="0"/>
            <a:chExt cx="132900" cy="362232"/>
          </a:xfrm>
        </p:grpSpPr>
        <p:sp>
          <p:nvSpPr>
            <p:cNvPr name="Freeform 18" id="18"/>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9" id="19"/>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577708" y="-36857"/>
            <a:ext cx="504605" cy="1264985"/>
            <a:chOff x="0" y="0"/>
            <a:chExt cx="132900" cy="333165"/>
          </a:xfrm>
        </p:grpSpPr>
        <p:sp>
          <p:nvSpPr>
            <p:cNvPr name="Freeform 21" id="21"/>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22" id="22"/>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7539513" y="2944888"/>
            <a:ext cx="11894540" cy="11872914"/>
          </a:xfrm>
          <a:custGeom>
            <a:avLst/>
            <a:gdLst/>
            <a:ahLst/>
            <a:cxnLst/>
            <a:rect r="r" b="b" t="t" l="l"/>
            <a:pathLst>
              <a:path h="11872914" w="11894540">
                <a:moveTo>
                  <a:pt x="0" y="0"/>
                </a:moveTo>
                <a:lnTo>
                  <a:pt x="11894540" y="0"/>
                </a:lnTo>
                <a:lnTo>
                  <a:pt x="11894540" y="11872913"/>
                </a:lnTo>
                <a:lnTo>
                  <a:pt x="0" y="11872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2010171" y="0"/>
            <a:ext cx="7726955" cy="9594302"/>
          </a:xfrm>
          <a:custGeom>
            <a:avLst/>
            <a:gdLst/>
            <a:ahLst/>
            <a:cxnLst/>
            <a:rect r="r" b="b" t="t" l="l"/>
            <a:pathLst>
              <a:path h="9594302" w="7726955">
                <a:moveTo>
                  <a:pt x="0" y="0"/>
                </a:moveTo>
                <a:lnTo>
                  <a:pt x="7726954" y="0"/>
                </a:lnTo>
                <a:lnTo>
                  <a:pt x="7726954" y="9594302"/>
                </a:lnTo>
                <a:lnTo>
                  <a:pt x="0" y="9594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6421633" y="4018320"/>
            <a:ext cx="10408377" cy="2283296"/>
          </a:xfrm>
          <a:prstGeom prst="rect">
            <a:avLst/>
          </a:prstGeom>
        </p:spPr>
        <p:txBody>
          <a:bodyPr anchor="t" rtlCol="false" tIns="0" lIns="0" bIns="0" rIns="0">
            <a:spAutoFit/>
          </a:bodyPr>
          <a:lstStyle/>
          <a:p>
            <a:pPr algn="l">
              <a:lnSpc>
                <a:spcPts val="15696"/>
              </a:lnSpc>
            </a:pPr>
            <a:r>
              <a:rPr lang="en-US" b="true" sz="11211">
                <a:solidFill>
                  <a:srgbClr val="FFFFFF"/>
                </a:solidFill>
                <a:latin typeface="29LT Bukra Semi Wide Bold"/>
                <a:ea typeface="29LT Bukra Semi Wide Bold"/>
                <a:cs typeface="29LT Bukra Semi Wide Bold"/>
                <a:sym typeface="29LT Bukra Semi Wide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64D70"/>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383E5D"/>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67138" y="-549680"/>
            <a:ext cx="2854723" cy="10947045"/>
            <a:chOff x="0" y="0"/>
            <a:chExt cx="751861" cy="2883172"/>
          </a:xfrm>
        </p:grpSpPr>
        <p:sp>
          <p:nvSpPr>
            <p:cNvPr name="Freeform 6" id="6"/>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7" id="7"/>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323160" y="1264985"/>
            <a:ext cx="1336742" cy="7757029"/>
            <a:chOff x="0" y="0"/>
            <a:chExt cx="352064" cy="2043004"/>
          </a:xfrm>
        </p:grpSpPr>
        <p:sp>
          <p:nvSpPr>
            <p:cNvPr name="Freeform 9" id="9"/>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464D70"/>
            </a:solidFill>
          </p:spPr>
        </p:sp>
        <p:sp>
          <p:nvSpPr>
            <p:cNvPr name="TextBox 10" id="10"/>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467138" y="9022015"/>
            <a:ext cx="504605" cy="1375351"/>
            <a:chOff x="0" y="0"/>
            <a:chExt cx="132900" cy="362232"/>
          </a:xfrm>
        </p:grpSpPr>
        <p:sp>
          <p:nvSpPr>
            <p:cNvPr name="Freeform 12" id="12"/>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3" id="13"/>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0"/>
            <a:ext cx="504605" cy="1264985"/>
            <a:chOff x="0" y="0"/>
            <a:chExt cx="132900" cy="333165"/>
          </a:xfrm>
        </p:grpSpPr>
        <p:sp>
          <p:nvSpPr>
            <p:cNvPr name="Freeform 15" id="15"/>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6" id="16"/>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7669427" y="-317085"/>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0">
            <a:off x="227088" y="3940010"/>
            <a:ext cx="7315200" cy="3099816"/>
          </a:xfrm>
          <a:custGeom>
            <a:avLst/>
            <a:gdLst/>
            <a:ahLst/>
            <a:cxnLst/>
            <a:rect r="r" b="b" t="t" l="l"/>
            <a:pathLst>
              <a:path h="3099816" w="7315200">
                <a:moveTo>
                  <a:pt x="7315200" y="0"/>
                </a:moveTo>
                <a:lnTo>
                  <a:pt x="0" y="0"/>
                </a:lnTo>
                <a:lnTo>
                  <a:pt x="0" y="3099816"/>
                </a:lnTo>
                <a:lnTo>
                  <a:pt x="7315200" y="309981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201061" y="4321536"/>
            <a:ext cx="4451278" cy="1014114"/>
          </a:xfrm>
          <a:prstGeom prst="rect">
            <a:avLst/>
          </a:prstGeom>
        </p:spPr>
        <p:txBody>
          <a:bodyPr anchor="t" rtlCol="false" tIns="0" lIns="0" bIns="0" rIns="0">
            <a:spAutoFit/>
          </a:bodyPr>
          <a:lstStyle/>
          <a:p>
            <a:pPr algn="ctr">
              <a:lnSpc>
                <a:spcPts val="7628"/>
              </a:lnSpc>
            </a:pPr>
            <a:r>
              <a:rPr lang="en-US" b="true" sz="5449">
                <a:solidFill>
                  <a:srgbClr val="000000"/>
                </a:solidFill>
                <a:latin typeface="Codec Pro Bold"/>
                <a:ea typeface="Codec Pro Bold"/>
                <a:cs typeface="Codec Pro Bold"/>
                <a:sym typeface="Codec Pro Bold"/>
              </a:rPr>
              <a:t>Introduction </a:t>
            </a:r>
          </a:p>
        </p:txBody>
      </p:sp>
      <p:sp>
        <p:nvSpPr>
          <p:cNvPr name="TextBox 20" id="20"/>
          <p:cNvSpPr txBox="true"/>
          <p:nvPr/>
        </p:nvSpPr>
        <p:spPr>
          <a:xfrm rot="0">
            <a:off x="8783877" y="2584468"/>
            <a:ext cx="8207654" cy="5696598"/>
          </a:xfrm>
          <a:prstGeom prst="rect">
            <a:avLst/>
          </a:prstGeom>
        </p:spPr>
        <p:txBody>
          <a:bodyPr anchor="t" rtlCol="false" tIns="0" lIns="0" bIns="0" rIns="0">
            <a:spAutoFit/>
          </a:bodyPr>
          <a:lstStyle/>
          <a:p>
            <a:pPr algn="l">
              <a:lnSpc>
                <a:spcPts val="4474"/>
              </a:lnSpc>
            </a:pPr>
            <a:r>
              <a:rPr lang="en-US" sz="3196">
                <a:solidFill>
                  <a:srgbClr val="FFFFFF"/>
                </a:solidFill>
                <a:latin typeface="Codec Pro"/>
                <a:ea typeface="Codec Pro"/>
                <a:cs typeface="Codec Pro"/>
                <a:sym typeface="Codec Pro"/>
              </a:rPr>
              <a:t>This project presents an innovative Questionnaire Analysis System that automates survey processing. Users can design, print, fill, and scan questionnaires, with the software accurately detecting marked answers and generating responses. Advanced image pre-processing ensures precise, error-free data collection, streamlining the entire process.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336742" cy="7757029"/>
            <a:chOff x="0" y="0"/>
            <a:chExt cx="352064" cy="2043004"/>
          </a:xfrm>
        </p:grpSpPr>
        <p:sp>
          <p:nvSpPr>
            <p:cNvPr name="Freeform 12" id="12"/>
            <p:cNvSpPr/>
            <p:nvPr/>
          </p:nvSpPr>
          <p:spPr>
            <a:xfrm flipH="false" flipV="false" rot="0">
              <a:off x="0" y="0"/>
              <a:ext cx="352064" cy="2043004"/>
            </a:xfrm>
            <a:custGeom>
              <a:avLst/>
              <a:gdLst/>
              <a:ahLst/>
              <a:cxnLst/>
              <a:rect r="r" b="b" t="t" l="l"/>
              <a:pathLst>
                <a:path h="2043004" w="352064">
                  <a:moveTo>
                    <a:pt x="0" y="0"/>
                  </a:moveTo>
                  <a:lnTo>
                    <a:pt x="352064" y="0"/>
                  </a:lnTo>
                  <a:lnTo>
                    <a:pt x="352064" y="2043004"/>
                  </a:lnTo>
                  <a:lnTo>
                    <a:pt x="0" y="2043004"/>
                  </a:lnTo>
                  <a:close/>
                </a:path>
              </a:pathLst>
            </a:custGeom>
            <a:solidFill>
              <a:srgbClr val="F2EDE7"/>
            </a:solidFill>
          </p:spPr>
        </p:sp>
        <p:sp>
          <p:nvSpPr>
            <p:cNvPr name="TextBox 13" id="13"/>
            <p:cNvSpPr txBox="true"/>
            <p:nvPr/>
          </p:nvSpPr>
          <p:spPr>
            <a:xfrm>
              <a:off x="0" y="-38100"/>
              <a:ext cx="352064"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7714031" y="3437705"/>
            <a:ext cx="8169437" cy="2905600"/>
          </a:xfrm>
          <a:prstGeom prst="rect">
            <a:avLst/>
          </a:prstGeom>
        </p:spPr>
        <p:txBody>
          <a:bodyPr anchor="t" rtlCol="false" tIns="0" lIns="0" bIns="0" rIns="0">
            <a:spAutoFit/>
          </a:bodyPr>
          <a:lstStyle/>
          <a:p>
            <a:pPr algn="ctr">
              <a:lnSpc>
                <a:spcPts val="4661"/>
              </a:lnSpc>
              <a:spcBef>
                <a:spcPct val="0"/>
              </a:spcBef>
            </a:pPr>
            <a:r>
              <a:rPr lang="en-US" b="true" sz="3329">
                <a:solidFill>
                  <a:srgbClr val="000000"/>
                </a:solidFill>
                <a:latin typeface="Canva Sans Bold"/>
                <a:ea typeface="Canva Sans Bold"/>
                <a:cs typeface="Canva Sans Bold"/>
                <a:sym typeface="Canva Sans Bold"/>
              </a:rPr>
              <a:t>describes the step-by-step approach used to develop the Questionnaire Analysis System, which automates the process of detecting and extracting answers from scanned questionnaires :</a:t>
            </a:r>
          </a:p>
        </p:txBody>
      </p:sp>
      <p:sp>
        <p:nvSpPr>
          <p:cNvPr name="Freeform 22" id="22"/>
          <p:cNvSpPr/>
          <p:nvPr/>
        </p:nvSpPr>
        <p:spPr>
          <a:xfrm flipH="true" flipV="false" rot="0">
            <a:off x="0" y="1423947"/>
            <a:ext cx="6168557" cy="2613926"/>
          </a:xfrm>
          <a:custGeom>
            <a:avLst/>
            <a:gdLst/>
            <a:ahLst/>
            <a:cxnLst/>
            <a:rect r="r" b="b" t="t" l="l"/>
            <a:pathLst>
              <a:path h="2613926" w="6168557">
                <a:moveTo>
                  <a:pt x="6168557" y="0"/>
                </a:moveTo>
                <a:lnTo>
                  <a:pt x="0" y="0"/>
                </a:lnTo>
                <a:lnTo>
                  <a:pt x="0" y="2613926"/>
                </a:lnTo>
                <a:lnTo>
                  <a:pt x="6168557" y="2613926"/>
                </a:lnTo>
                <a:lnTo>
                  <a:pt x="61685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552841" y="1714645"/>
            <a:ext cx="4032993" cy="857304"/>
          </a:xfrm>
          <a:prstGeom prst="rect">
            <a:avLst/>
          </a:prstGeom>
        </p:spPr>
        <p:txBody>
          <a:bodyPr anchor="t" rtlCol="false" tIns="0" lIns="0" bIns="0" rIns="0">
            <a:spAutoFit/>
          </a:bodyPr>
          <a:lstStyle/>
          <a:p>
            <a:pPr algn="ctr">
              <a:lnSpc>
                <a:spcPts val="6441"/>
              </a:lnSpc>
            </a:pPr>
            <a:r>
              <a:rPr lang="en-US" b="true" sz="4600">
                <a:solidFill>
                  <a:srgbClr val="000000"/>
                </a:solidFill>
                <a:latin typeface="Codec Pro Bold"/>
                <a:ea typeface="Codec Pro Bold"/>
                <a:cs typeface="Codec Pro Bold"/>
                <a:sym typeface="Codec Pro Bold"/>
              </a:rPr>
              <a:t>Methodology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1264985"/>
            <a:chOff x="0" y="0"/>
            <a:chExt cx="4557732" cy="333165"/>
          </a:xfrm>
        </p:grpSpPr>
        <p:sp>
          <p:nvSpPr>
            <p:cNvPr name="Freeform 3" id="3"/>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4" id="4"/>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021659"/>
            <a:ext cx="17305138" cy="1264985"/>
            <a:chOff x="0" y="0"/>
            <a:chExt cx="4557732" cy="333165"/>
          </a:xfrm>
        </p:grpSpPr>
        <p:sp>
          <p:nvSpPr>
            <p:cNvPr name="Freeform 6" id="6"/>
            <p:cNvSpPr/>
            <p:nvPr/>
          </p:nvSpPr>
          <p:spPr>
            <a:xfrm flipH="false" flipV="false" rot="0">
              <a:off x="0" y="0"/>
              <a:ext cx="4557732" cy="333165"/>
            </a:xfrm>
            <a:custGeom>
              <a:avLst/>
              <a:gdLst/>
              <a:ahLst/>
              <a:cxnLst/>
              <a:rect r="r" b="b" t="t" l="l"/>
              <a:pathLst>
                <a:path h="333165" w="4557732">
                  <a:moveTo>
                    <a:pt x="0" y="0"/>
                  </a:moveTo>
                  <a:lnTo>
                    <a:pt x="4557732" y="0"/>
                  </a:lnTo>
                  <a:lnTo>
                    <a:pt x="4557732" y="333165"/>
                  </a:lnTo>
                  <a:lnTo>
                    <a:pt x="0" y="333165"/>
                  </a:lnTo>
                  <a:close/>
                </a:path>
              </a:pathLst>
            </a:custGeom>
            <a:solidFill>
              <a:srgbClr val="EAE2D9"/>
            </a:solidFill>
          </p:spPr>
        </p:sp>
        <p:sp>
          <p:nvSpPr>
            <p:cNvPr name="TextBox 7" id="7"/>
            <p:cNvSpPr txBox="true"/>
            <p:nvPr/>
          </p:nvSpPr>
          <p:spPr>
            <a:xfrm>
              <a:off x="0" y="-38100"/>
              <a:ext cx="4557732" cy="3712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464D70"/>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323160" y="1264985"/>
            <a:ext cx="1571340" cy="7757029"/>
            <a:chOff x="0" y="0"/>
            <a:chExt cx="413851" cy="2043004"/>
          </a:xfrm>
        </p:grpSpPr>
        <p:sp>
          <p:nvSpPr>
            <p:cNvPr name="Freeform 12" id="12"/>
            <p:cNvSpPr/>
            <p:nvPr/>
          </p:nvSpPr>
          <p:spPr>
            <a:xfrm flipH="false" flipV="false" rot="0">
              <a:off x="0" y="0"/>
              <a:ext cx="413851" cy="2043004"/>
            </a:xfrm>
            <a:custGeom>
              <a:avLst/>
              <a:gdLst/>
              <a:ahLst/>
              <a:cxnLst/>
              <a:rect r="r" b="b" t="t" l="l"/>
              <a:pathLst>
                <a:path h="2043004" w="413851">
                  <a:moveTo>
                    <a:pt x="0" y="0"/>
                  </a:moveTo>
                  <a:lnTo>
                    <a:pt x="413851" y="0"/>
                  </a:lnTo>
                  <a:lnTo>
                    <a:pt x="413851" y="2043004"/>
                  </a:lnTo>
                  <a:lnTo>
                    <a:pt x="0" y="2043004"/>
                  </a:lnTo>
                  <a:close/>
                </a:path>
              </a:pathLst>
            </a:custGeom>
            <a:solidFill>
              <a:srgbClr val="F2EDE7"/>
            </a:solidFill>
          </p:spPr>
        </p:sp>
        <p:sp>
          <p:nvSpPr>
            <p:cNvPr name="TextBox 13" id="13"/>
            <p:cNvSpPr txBox="true"/>
            <p:nvPr/>
          </p:nvSpPr>
          <p:spPr>
            <a:xfrm>
              <a:off x="0" y="-38100"/>
              <a:ext cx="413851" cy="20811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EBBF61"/>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EBBF61"/>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28943" y="2981744"/>
            <a:ext cx="11894540" cy="11872914"/>
          </a:xfrm>
          <a:custGeom>
            <a:avLst/>
            <a:gdLst/>
            <a:ahLst/>
            <a:cxnLst/>
            <a:rect r="r" b="b" t="t" l="l"/>
            <a:pathLst>
              <a:path h="11872914" w="11894540">
                <a:moveTo>
                  <a:pt x="0" y="0"/>
                </a:moveTo>
                <a:lnTo>
                  <a:pt x="11894540" y="0"/>
                </a:lnTo>
                <a:lnTo>
                  <a:pt x="11894540" y="11872914"/>
                </a:lnTo>
                <a:lnTo>
                  <a:pt x="0" y="11872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1423947"/>
            <a:ext cx="6168557" cy="2613926"/>
          </a:xfrm>
          <a:custGeom>
            <a:avLst/>
            <a:gdLst/>
            <a:ahLst/>
            <a:cxnLst/>
            <a:rect r="r" b="b" t="t" l="l"/>
            <a:pathLst>
              <a:path h="2613926" w="6168557">
                <a:moveTo>
                  <a:pt x="6168557" y="0"/>
                </a:moveTo>
                <a:lnTo>
                  <a:pt x="0" y="0"/>
                </a:lnTo>
                <a:lnTo>
                  <a:pt x="0" y="2613926"/>
                </a:lnTo>
                <a:lnTo>
                  <a:pt x="6168557" y="2613926"/>
                </a:lnTo>
                <a:lnTo>
                  <a:pt x="61685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552841" y="1714645"/>
            <a:ext cx="4032993" cy="857304"/>
          </a:xfrm>
          <a:prstGeom prst="rect">
            <a:avLst/>
          </a:prstGeom>
        </p:spPr>
        <p:txBody>
          <a:bodyPr anchor="t" rtlCol="false" tIns="0" lIns="0" bIns="0" rIns="0">
            <a:spAutoFit/>
          </a:bodyPr>
          <a:lstStyle/>
          <a:p>
            <a:pPr algn="ctr">
              <a:lnSpc>
                <a:spcPts val="6441"/>
              </a:lnSpc>
            </a:pPr>
            <a:r>
              <a:rPr lang="en-US" b="true" sz="4600">
                <a:solidFill>
                  <a:srgbClr val="000000"/>
                </a:solidFill>
                <a:latin typeface="Codec Pro Bold"/>
                <a:ea typeface="Codec Pro Bold"/>
                <a:cs typeface="Codec Pro Bold"/>
                <a:sym typeface="Codec Pro Bold"/>
              </a:rPr>
              <a:t>Methodology :</a:t>
            </a:r>
          </a:p>
        </p:txBody>
      </p:sp>
      <p:sp>
        <p:nvSpPr>
          <p:cNvPr name="TextBox 23" id="23"/>
          <p:cNvSpPr txBox="true"/>
          <p:nvPr/>
        </p:nvSpPr>
        <p:spPr>
          <a:xfrm rot="0">
            <a:off x="5966220" y="2167109"/>
            <a:ext cx="11928279" cy="6571164"/>
          </a:xfrm>
          <a:prstGeom prst="rect">
            <a:avLst/>
          </a:prstGeom>
        </p:spPr>
        <p:txBody>
          <a:bodyPr anchor="t" rtlCol="false" tIns="0" lIns="0" bIns="0" rIns="0">
            <a:spAutoFit/>
          </a:bodyPr>
          <a:lstStyle/>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#1:</a:t>
            </a:r>
            <a:r>
              <a:rPr lang="en-US" b="true" sz="3417">
                <a:solidFill>
                  <a:srgbClr val="000000"/>
                </a:solidFill>
                <a:latin typeface="Canva Sans Bold"/>
                <a:ea typeface="Canva Sans Bold"/>
                <a:cs typeface="Canva Sans Bold"/>
                <a:sym typeface="Canva Sans Bold"/>
              </a:rPr>
              <a:t> Detect the exam in an image.</a:t>
            </a:r>
          </a:p>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#2:</a:t>
            </a:r>
            <a:r>
              <a:rPr lang="en-US" b="true" sz="3417">
                <a:solidFill>
                  <a:srgbClr val="000000"/>
                </a:solidFill>
                <a:latin typeface="Canva Sans Bold"/>
                <a:ea typeface="Canva Sans Bold"/>
                <a:cs typeface="Canva Sans Bold"/>
                <a:sym typeface="Canva Sans Bold"/>
              </a:rPr>
              <a:t> Apply a perspective transform to extract the top-down, birds-eye-view of the exam.</a:t>
            </a:r>
          </a:p>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#3:</a:t>
            </a:r>
            <a:r>
              <a:rPr lang="en-US" b="true" sz="3417">
                <a:solidFill>
                  <a:srgbClr val="000000"/>
                </a:solidFill>
                <a:latin typeface="Canva Sans Bold"/>
                <a:ea typeface="Canva Sans Bold"/>
                <a:cs typeface="Canva Sans Bold"/>
                <a:sym typeface="Canva Sans Bold"/>
              </a:rPr>
              <a:t> Extract the set of bubbles </a:t>
            </a:r>
          </a:p>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#4: </a:t>
            </a:r>
            <a:r>
              <a:rPr lang="en-US" b="true" sz="3417">
                <a:solidFill>
                  <a:srgbClr val="000000"/>
                </a:solidFill>
                <a:latin typeface="Canva Sans Bold"/>
                <a:ea typeface="Canva Sans Bold"/>
                <a:cs typeface="Canva Sans Bold"/>
                <a:sym typeface="Canva Sans Bold"/>
              </a:rPr>
              <a:t>Sort the questions/bubbles into rows.</a:t>
            </a:r>
          </a:p>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#5: </a:t>
            </a:r>
            <a:r>
              <a:rPr lang="en-US" b="true" sz="3417">
                <a:solidFill>
                  <a:srgbClr val="000000"/>
                </a:solidFill>
                <a:latin typeface="Canva Sans Bold"/>
                <a:ea typeface="Canva Sans Bold"/>
                <a:cs typeface="Canva Sans Bold"/>
                <a:sym typeface="Canva Sans Bold"/>
              </a:rPr>
              <a:t>Determine the marked answer for each row.</a:t>
            </a:r>
          </a:p>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#6:</a:t>
            </a:r>
            <a:r>
              <a:rPr lang="en-US" b="true" sz="3417">
                <a:solidFill>
                  <a:srgbClr val="000000"/>
                </a:solidFill>
                <a:latin typeface="Canva Sans Bold"/>
                <a:ea typeface="Canva Sans Bold"/>
                <a:cs typeface="Canva Sans Bold"/>
                <a:sym typeface="Canva Sans Bold"/>
              </a:rPr>
              <a:t> Lookup the correct answer in our answer key to determine if the user was correct in their choice.</a:t>
            </a:r>
          </a:p>
          <a:p>
            <a:pPr algn="l" marL="737895" indent="-368948" lvl="1">
              <a:lnSpc>
                <a:spcPts val="4784"/>
              </a:lnSpc>
              <a:buFont typeface="Arial"/>
              <a:buChar char="•"/>
            </a:pPr>
            <a:r>
              <a:rPr lang="en-US" b="true" sz="3417">
                <a:solidFill>
                  <a:srgbClr val="203D87"/>
                </a:solidFill>
                <a:latin typeface="Canva Sans Bold"/>
                <a:ea typeface="Canva Sans Bold"/>
                <a:cs typeface="Canva Sans Bold"/>
                <a:sym typeface="Canva Sans Bold"/>
              </a:rPr>
              <a:t>Step #7:</a:t>
            </a:r>
            <a:r>
              <a:rPr lang="en-US" b="true" sz="3417">
                <a:solidFill>
                  <a:srgbClr val="000000"/>
                </a:solidFill>
                <a:latin typeface="Canva Sans Bold"/>
                <a:ea typeface="Canva Sans Bold"/>
                <a:cs typeface="Canva Sans Bold"/>
                <a:sym typeface="Canva Sans Bold"/>
              </a:rPr>
              <a:t> Repeat for all questions in the exam.</a:t>
            </a:r>
          </a:p>
          <a:p>
            <a:pPr algn="l">
              <a:lnSpc>
                <a:spcPts val="478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536229" y="2156626"/>
            <a:ext cx="5452686" cy="6865389"/>
          </a:xfrm>
          <a:custGeom>
            <a:avLst/>
            <a:gdLst/>
            <a:ahLst/>
            <a:cxnLst/>
            <a:rect r="r" b="b" t="t" l="l"/>
            <a:pathLst>
              <a:path h="6865389" w="5452686">
                <a:moveTo>
                  <a:pt x="0" y="0"/>
                </a:moveTo>
                <a:lnTo>
                  <a:pt x="5452686" y="0"/>
                </a:lnTo>
                <a:lnTo>
                  <a:pt x="5452686" y="6865389"/>
                </a:lnTo>
                <a:lnTo>
                  <a:pt x="0" y="6865389"/>
                </a:lnTo>
                <a:lnTo>
                  <a:pt x="0" y="0"/>
                </a:lnTo>
                <a:close/>
              </a:path>
            </a:pathLst>
          </a:custGeom>
          <a:blipFill>
            <a:blip r:embed="rId2"/>
            <a:stretch>
              <a:fillRect l="0" t="0" r="0" b="0"/>
            </a:stretch>
          </a:blipFill>
        </p:spPr>
      </p:sp>
      <p:sp>
        <p:nvSpPr>
          <p:cNvPr name="Freeform 21" id="21"/>
          <p:cNvSpPr/>
          <p:nvPr/>
        </p:nvSpPr>
        <p:spPr>
          <a:xfrm flipH="false" flipV="false" rot="0">
            <a:off x="9144000" y="2754905"/>
            <a:ext cx="4502346" cy="5668830"/>
          </a:xfrm>
          <a:custGeom>
            <a:avLst/>
            <a:gdLst/>
            <a:ahLst/>
            <a:cxnLst/>
            <a:rect r="r" b="b" t="t" l="l"/>
            <a:pathLst>
              <a:path h="5668830" w="4502346">
                <a:moveTo>
                  <a:pt x="0" y="0"/>
                </a:moveTo>
                <a:lnTo>
                  <a:pt x="4502346" y="0"/>
                </a:lnTo>
                <a:lnTo>
                  <a:pt x="4502346" y="5668830"/>
                </a:lnTo>
                <a:lnTo>
                  <a:pt x="0" y="5668830"/>
                </a:lnTo>
                <a:lnTo>
                  <a:pt x="0" y="0"/>
                </a:lnTo>
                <a:close/>
              </a:path>
            </a:pathLst>
          </a:custGeom>
          <a:blipFill>
            <a:blip r:embed="rId3"/>
            <a:stretch>
              <a:fillRect l="0" t="0" r="0" b="0"/>
            </a:stretch>
          </a:blipFill>
        </p:spPr>
      </p:sp>
      <p:sp>
        <p:nvSpPr>
          <p:cNvPr name="TextBox 22" id="22"/>
          <p:cNvSpPr txBox="true"/>
          <p:nvPr/>
        </p:nvSpPr>
        <p:spPr>
          <a:xfrm rot="0">
            <a:off x="1028700" y="987882"/>
            <a:ext cx="10907725" cy="1859025"/>
          </a:xfrm>
          <a:prstGeom prst="rect">
            <a:avLst/>
          </a:prstGeom>
        </p:spPr>
        <p:txBody>
          <a:bodyPr anchor="t" rtlCol="false" tIns="0" lIns="0" bIns="0" rIns="0">
            <a:spAutoFit/>
          </a:bodyPr>
          <a:lstStyle/>
          <a:p>
            <a:pPr algn="just">
              <a:lnSpc>
                <a:spcPts val="4821"/>
              </a:lnSpc>
            </a:pPr>
            <a:r>
              <a:rPr lang="en-US" sz="3444" b="true">
                <a:solidFill>
                  <a:srgbClr val="383E5D"/>
                </a:solidFill>
                <a:latin typeface="Codec Pro Bold"/>
                <a:ea typeface="Codec Pro Bold"/>
                <a:cs typeface="Codec Pro Bold"/>
                <a:sym typeface="Codec Pro Bold"/>
              </a:rPr>
              <a:t>1. Designing the Questionnaire and bubble sheet :</a:t>
            </a:r>
          </a:p>
          <a:p>
            <a:pPr algn="just">
              <a:lnSpc>
                <a:spcPts val="4821"/>
              </a:lnSpc>
            </a:pPr>
          </a:p>
          <a:p>
            <a:pPr algn="just" rtl="true" marL="0" indent="0" lvl="0">
              <a:lnSpc>
                <a:spcPts val="482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1890023" y="2846907"/>
            <a:ext cx="4577114" cy="3861940"/>
          </a:xfrm>
          <a:custGeom>
            <a:avLst/>
            <a:gdLst/>
            <a:ahLst/>
            <a:cxnLst/>
            <a:rect r="r" b="b" t="t" l="l"/>
            <a:pathLst>
              <a:path h="3861940" w="4577114">
                <a:moveTo>
                  <a:pt x="0" y="0"/>
                </a:moveTo>
                <a:lnTo>
                  <a:pt x="4577115" y="0"/>
                </a:lnTo>
                <a:lnTo>
                  <a:pt x="4577115" y="3861940"/>
                </a:lnTo>
                <a:lnTo>
                  <a:pt x="0" y="3861940"/>
                </a:lnTo>
                <a:lnTo>
                  <a:pt x="0" y="0"/>
                </a:lnTo>
                <a:close/>
              </a:path>
            </a:pathLst>
          </a:custGeom>
          <a:blipFill>
            <a:blip r:embed="rId2"/>
            <a:stretch>
              <a:fillRect l="0" t="0" r="0" b="0"/>
            </a:stretch>
          </a:blipFill>
        </p:spPr>
      </p:sp>
      <p:sp>
        <p:nvSpPr>
          <p:cNvPr name="TextBox 21" id="21"/>
          <p:cNvSpPr txBox="true"/>
          <p:nvPr/>
        </p:nvSpPr>
        <p:spPr>
          <a:xfrm rot="0">
            <a:off x="1028700" y="987882"/>
            <a:ext cx="10907725" cy="1859025"/>
          </a:xfrm>
          <a:prstGeom prst="rect">
            <a:avLst/>
          </a:prstGeom>
        </p:spPr>
        <p:txBody>
          <a:bodyPr anchor="t" rtlCol="false" tIns="0" lIns="0" bIns="0" rIns="0">
            <a:spAutoFit/>
          </a:bodyPr>
          <a:lstStyle/>
          <a:p>
            <a:pPr algn="just">
              <a:lnSpc>
                <a:spcPts val="4821"/>
              </a:lnSpc>
            </a:pPr>
            <a:r>
              <a:rPr lang="en-US" sz="3444" b="true">
                <a:solidFill>
                  <a:srgbClr val="383E5D"/>
                </a:solidFill>
                <a:latin typeface="Codec Pro Bold"/>
                <a:ea typeface="Codec Pro Bold"/>
                <a:cs typeface="Codec Pro Bold"/>
                <a:sym typeface="Codec Pro Bold"/>
              </a:rPr>
              <a:t>1. Designing the Questionnaire and bubble sheet :</a:t>
            </a:r>
          </a:p>
          <a:p>
            <a:pPr algn="just">
              <a:lnSpc>
                <a:spcPts val="4821"/>
              </a:lnSpc>
            </a:pPr>
          </a:p>
          <a:p>
            <a:pPr algn="just" rtl="true" marL="0" indent="0" lvl="0">
              <a:lnSpc>
                <a:spcPts val="4821"/>
              </a:lnSpc>
              <a:spcBef>
                <a:spcPct val="0"/>
              </a:spcBef>
            </a:pPr>
          </a:p>
        </p:txBody>
      </p:sp>
      <p:sp>
        <p:nvSpPr>
          <p:cNvPr name="TextBox 22" id="22"/>
          <p:cNvSpPr txBox="true"/>
          <p:nvPr/>
        </p:nvSpPr>
        <p:spPr>
          <a:xfrm rot="0">
            <a:off x="1028226" y="2312087"/>
            <a:ext cx="14093765" cy="5185410"/>
          </a:xfrm>
          <a:prstGeom prst="rect">
            <a:avLst/>
          </a:prstGeom>
        </p:spPr>
        <p:txBody>
          <a:bodyPr anchor="t" rtlCol="false" tIns="0" lIns="0" bIns="0" rIns="0">
            <a:spAutoFit/>
          </a:bodyPr>
          <a:lstStyle/>
          <a:p>
            <a:pPr algn="l" marL="453387" indent="-226693" lvl="1">
              <a:lnSpc>
                <a:spcPts val="2939"/>
              </a:lnSpc>
              <a:spcBef>
                <a:spcPct val="0"/>
              </a:spcBef>
              <a:buFont typeface="Arial"/>
              <a:buChar char="•"/>
            </a:pPr>
            <a:r>
              <a:rPr lang="en-US" b="true" sz="2099">
                <a:solidFill>
                  <a:srgbClr val="383E5D"/>
                </a:solidFill>
                <a:latin typeface="Canva Sans Bold"/>
                <a:ea typeface="Canva Sans Bold"/>
                <a:cs typeface="Canva Sans Bold"/>
                <a:sym typeface="Canva Sans Bold"/>
              </a:rPr>
              <a:t>Extracting and Detecting Questions : Using OCR (Optical Character Recognition), the text from the image was extracted (</a:t>
            </a:r>
            <a:r>
              <a:rPr lang="en-US" b="true" sz="2099">
                <a:solidFill>
                  <a:srgbClr val="D40000"/>
                </a:solidFill>
                <a:latin typeface="Canva Sans Bold"/>
                <a:ea typeface="Canva Sans Bold"/>
                <a:cs typeface="Canva Sans Bold"/>
                <a:sym typeface="Canva Sans Bold"/>
              </a:rPr>
              <a:t>using  pytesseract.image_to_string(image)</a:t>
            </a:r>
            <a:r>
              <a:rPr lang="en-US" b="true" sz="2099">
                <a:solidFill>
                  <a:srgbClr val="383E5D"/>
                </a:solidFill>
                <a:latin typeface="Canva Sans Bold"/>
                <a:ea typeface="Canva Sans Bold"/>
                <a:cs typeface="Canva Sans Bold"/>
                <a:sym typeface="Canva Sans Bold"/>
              </a:rPr>
              <a:t>)</a:t>
            </a: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spcBef>
                <a:spcPct val="0"/>
              </a:spcBef>
            </a:pPr>
          </a:p>
          <a:p>
            <a:pPr algn="l">
              <a:lnSpc>
                <a:spcPts val="2939"/>
              </a:lnSpc>
            </a:pPr>
          </a:p>
          <a:p>
            <a:pPr algn="l" marL="453387" indent="-226693" lvl="1">
              <a:lnSpc>
                <a:spcPts val="2939"/>
              </a:lnSpc>
              <a:spcBef>
                <a:spcPct val="0"/>
              </a:spcBef>
              <a:buFont typeface="Arial"/>
              <a:buChar char="•"/>
            </a:pPr>
            <a:r>
              <a:rPr lang="en-US" b="true" sz="2099">
                <a:solidFill>
                  <a:srgbClr val="383E5D"/>
                </a:solidFill>
                <a:latin typeface="Canva Sans Bold"/>
                <a:ea typeface="Canva Sans Bold"/>
                <a:cs typeface="Canva Sans Bold"/>
                <a:sym typeface="Canva Sans Bold"/>
              </a:rPr>
              <a:t>then using regular expressions to extract the question and store it in a table for display  the final results</a:t>
            </a:r>
          </a:p>
          <a:p>
            <a:pPr algn="l">
              <a:lnSpc>
                <a:spcPts val="2939"/>
              </a:lnSpc>
              <a:spcBef>
                <a:spcPct val="0"/>
              </a:spcBef>
            </a:pPr>
          </a:p>
        </p:txBody>
      </p:sp>
      <p:sp>
        <p:nvSpPr>
          <p:cNvPr name="Freeform 23" id="23"/>
          <p:cNvSpPr/>
          <p:nvPr/>
        </p:nvSpPr>
        <p:spPr>
          <a:xfrm flipH="false" flipV="false" rot="0">
            <a:off x="4476457" y="7220780"/>
            <a:ext cx="7784445" cy="2844316"/>
          </a:xfrm>
          <a:custGeom>
            <a:avLst/>
            <a:gdLst/>
            <a:ahLst/>
            <a:cxnLst/>
            <a:rect r="r" b="b" t="t" l="l"/>
            <a:pathLst>
              <a:path h="2844316" w="7784445">
                <a:moveTo>
                  <a:pt x="0" y="0"/>
                </a:moveTo>
                <a:lnTo>
                  <a:pt x="7784445" y="0"/>
                </a:lnTo>
                <a:lnTo>
                  <a:pt x="7784445" y="2844317"/>
                </a:lnTo>
                <a:lnTo>
                  <a:pt x="0" y="2844317"/>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7061835"/>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2. Scanning and Preprocessing the Image</a:t>
            </a:r>
          </a:p>
          <a:p>
            <a:pPr algn="just">
              <a:lnSpc>
                <a:spcPts val="5040"/>
              </a:lnSpc>
            </a:pPr>
          </a:p>
          <a:p>
            <a:pPr algn="just">
              <a:lnSpc>
                <a:spcPts val="5040"/>
              </a:lnSpc>
            </a:pPr>
          </a:p>
          <a:p>
            <a:pPr algn="just" marL="777240" indent="-388620" lvl="1">
              <a:lnSpc>
                <a:spcPts val="5040"/>
              </a:lnSpc>
              <a:buFont typeface="Arial"/>
              <a:buChar char="•"/>
            </a:pPr>
            <a:r>
              <a:rPr lang="en-US" b="true" sz="3600">
                <a:solidFill>
                  <a:srgbClr val="383E5D"/>
                </a:solidFill>
                <a:latin typeface="Codec Pro Bold"/>
                <a:ea typeface="Codec Pro Bold"/>
                <a:cs typeface="Codec Pro Bold"/>
                <a:sym typeface="Codec Pro Bold"/>
              </a:rPr>
              <a:t>The image underwent preprocessing to ensure</a:t>
            </a:r>
          </a:p>
          <a:p>
            <a:pPr algn="just">
              <a:lnSpc>
                <a:spcPts val="5040"/>
              </a:lnSpc>
            </a:pP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Grayscale Conversion</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Blurring</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Edge Detection</a:t>
            </a: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Orientation Correction</a:t>
            </a: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7931401" y="4933092"/>
            <a:ext cx="3623626" cy="4776598"/>
          </a:xfrm>
          <a:custGeom>
            <a:avLst/>
            <a:gdLst/>
            <a:ahLst/>
            <a:cxnLst/>
            <a:rect r="r" b="b" t="t" l="l"/>
            <a:pathLst>
              <a:path h="4776598" w="3623626">
                <a:moveTo>
                  <a:pt x="0" y="0"/>
                </a:moveTo>
                <a:lnTo>
                  <a:pt x="3623626" y="0"/>
                </a:lnTo>
                <a:lnTo>
                  <a:pt x="3623626" y="4776598"/>
                </a:lnTo>
                <a:lnTo>
                  <a:pt x="0" y="4776598"/>
                </a:lnTo>
                <a:lnTo>
                  <a:pt x="0" y="0"/>
                </a:lnTo>
                <a:close/>
              </a:path>
            </a:pathLst>
          </a:custGeom>
          <a:blipFill>
            <a:blip r:embed="rId2"/>
            <a:stretch>
              <a:fillRect l="-8289" t="-2702" r="-1686" b="-2273"/>
            </a:stretch>
          </a:blipFill>
        </p:spPr>
      </p:sp>
      <p:sp>
        <p:nvSpPr>
          <p:cNvPr name="Freeform 22" id="22"/>
          <p:cNvSpPr/>
          <p:nvPr/>
        </p:nvSpPr>
        <p:spPr>
          <a:xfrm flipH="false" flipV="false" rot="0">
            <a:off x="12749080" y="4923843"/>
            <a:ext cx="3718058" cy="4785847"/>
          </a:xfrm>
          <a:custGeom>
            <a:avLst/>
            <a:gdLst/>
            <a:ahLst/>
            <a:cxnLst/>
            <a:rect r="r" b="b" t="t" l="l"/>
            <a:pathLst>
              <a:path h="4785847" w="3718058">
                <a:moveTo>
                  <a:pt x="0" y="0"/>
                </a:moveTo>
                <a:lnTo>
                  <a:pt x="3718058" y="0"/>
                </a:lnTo>
                <a:lnTo>
                  <a:pt x="3718058" y="4785847"/>
                </a:lnTo>
                <a:lnTo>
                  <a:pt x="0" y="4785847"/>
                </a:lnTo>
                <a:lnTo>
                  <a:pt x="0" y="0"/>
                </a:lnTo>
                <a:close/>
              </a:path>
            </a:pathLst>
          </a:custGeom>
          <a:blipFill>
            <a:blip r:embed="rId3"/>
            <a:stretch>
              <a:fillRect l="0" t="0" r="0" b="0"/>
            </a:stretch>
          </a:blipFill>
        </p:spPr>
      </p:sp>
      <p:sp>
        <p:nvSpPr>
          <p:cNvPr name="Freeform 23" id="23"/>
          <p:cNvSpPr/>
          <p:nvPr/>
        </p:nvSpPr>
        <p:spPr>
          <a:xfrm flipH="false" flipV="false" rot="-4430474">
            <a:off x="10420037" y="3041185"/>
            <a:ext cx="2825446" cy="2825446"/>
          </a:xfrm>
          <a:custGeom>
            <a:avLst/>
            <a:gdLst/>
            <a:ahLst/>
            <a:cxnLst/>
            <a:rect r="r" b="b" t="t" l="l"/>
            <a:pathLst>
              <a:path h="2825446" w="2825446">
                <a:moveTo>
                  <a:pt x="0" y="0"/>
                </a:moveTo>
                <a:lnTo>
                  <a:pt x="2825447" y="0"/>
                </a:lnTo>
                <a:lnTo>
                  <a:pt x="2825447" y="2825446"/>
                </a:lnTo>
                <a:lnTo>
                  <a:pt x="0" y="2825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EDE7"/>
        </a:solidFill>
      </p:bgPr>
    </p:bg>
    <p:spTree>
      <p:nvGrpSpPr>
        <p:cNvPr id="1" name=""/>
        <p:cNvGrpSpPr/>
        <p:nvPr/>
      </p:nvGrpSpPr>
      <p:grpSpPr>
        <a:xfrm>
          <a:off x="0" y="0"/>
          <a:ext cx="0" cy="0"/>
          <a:chOff x="0" y="0"/>
          <a:chExt cx="0" cy="0"/>
        </a:xfrm>
      </p:grpSpPr>
      <p:grpSp>
        <p:nvGrpSpPr>
          <p:cNvPr name="Group 2" id="2"/>
          <p:cNvGrpSpPr/>
          <p:nvPr/>
        </p:nvGrpSpPr>
        <p:grpSpPr>
          <a:xfrm rot="0">
            <a:off x="-838000" y="0"/>
            <a:ext cx="17305138" cy="568052"/>
            <a:chOff x="0" y="0"/>
            <a:chExt cx="4557732" cy="149610"/>
          </a:xfrm>
        </p:grpSpPr>
        <p:sp>
          <p:nvSpPr>
            <p:cNvPr name="Freeform 3" id="3"/>
            <p:cNvSpPr/>
            <p:nvPr/>
          </p:nvSpPr>
          <p:spPr>
            <a:xfrm flipH="false" flipV="false" rot="0">
              <a:off x="0" y="0"/>
              <a:ext cx="4557732" cy="149610"/>
            </a:xfrm>
            <a:custGeom>
              <a:avLst/>
              <a:gdLst/>
              <a:ahLst/>
              <a:cxnLst/>
              <a:rect r="r" b="b" t="t" l="l"/>
              <a:pathLst>
                <a:path h="149610" w="4557732">
                  <a:moveTo>
                    <a:pt x="0" y="0"/>
                  </a:moveTo>
                  <a:lnTo>
                    <a:pt x="4557732" y="0"/>
                  </a:lnTo>
                  <a:lnTo>
                    <a:pt x="4557732" y="149610"/>
                  </a:lnTo>
                  <a:lnTo>
                    <a:pt x="0" y="149610"/>
                  </a:lnTo>
                  <a:close/>
                </a:path>
              </a:pathLst>
            </a:custGeom>
            <a:solidFill>
              <a:srgbClr val="EAE2D9"/>
            </a:solidFill>
          </p:spPr>
        </p:sp>
        <p:sp>
          <p:nvSpPr>
            <p:cNvPr name="TextBox 4" id="4"/>
            <p:cNvSpPr txBox="true"/>
            <p:nvPr/>
          </p:nvSpPr>
          <p:spPr>
            <a:xfrm>
              <a:off x="0" y="-38100"/>
              <a:ext cx="4557732" cy="1877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8000" y="9843549"/>
            <a:ext cx="17305138" cy="443096"/>
            <a:chOff x="0" y="0"/>
            <a:chExt cx="4557732" cy="116700"/>
          </a:xfrm>
        </p:grpSpPr>
        <p:sp>
          <p:nvSpPr>
            <p:cNvPr name="Freeform 6" id="6"/>
            <p:cNvSpPr/>
            <p:nvPr/>
          </p:nvSpPr>
          <p:spPr>
            <a:xfrm flipH="false" flipV="false" rot="0">
              <a:off x="0" y="0"/>
              <a:ext cx="4557732" cy="116700"/>
            </a:xfrm>
            <a:custGeom>
              <a:avLst/>
              <a:gdLst/>
              <a:ahLst/>
              <a:cxnLst/>
              <a:rect r="r" b="b" t="t" l="l"/>
              <a:pathLst>
                <a:path h="116700" w="4557732">
                  <a:moveTo>
                    <a:pt x="0" y="0"/>
                  </a:moveTo>
                  <a:lnTo>
                    <a:pt x="4557732" y="0"/>
                  </a:lnTo>
                  <a:lnTo>
                    <a:pt x="4557732" y="116700"/>
                  </a:lnTo>
                  <a:lnTo>
                    <a:pt x="0" y="116700"/>
                  </a:lnTo>
                  <a:close/>
                </a:path>
              </a:pathLst>
            </a:custGeom>
            <a:solidFill>
              <a:srgbClr val="EAE2D9"/>
            </a:solidFill>
          </p:spPr>
        </p:sp>
        <p:sp>
          <p:nvSpPr>
            <p:cNvPr name="TextBox 7" id="7"/>
            <p:cNvSpPr txBox="true"/>
            <p:nvPr/>
          </p:nvSpPr>
          <p:spPr>
            <a:xfrm>
              <a:off x="0" y="-38100"/>
              <a:ext cx="4557732" cy="15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67138" y="-549680"/>
            <a:ext cx="2854723" cy="10947045"/>
            <a:chOff x="0" y="0"/>
            <a:chExt cx="751861" cy="2883172"/>
          </a:xfrm>
        </p:grpSpPr>
        <p:sp>
          <p:nvSpPr>
            <p:cNvPr name="Freeform 9" id="9"/>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BBF61"/>
            </a:solidFill>
          </p:spPr>
        </p:sp>
        <p:sp>
          <p:nvSpPr>
            <p:cNvPr name="TextBox 10" id="10"/>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65362" y="-549680"/>
            <a:ext cx="2854723" cy="10947045"/>
            <a:chOff x="0" y="0"/>
            <a:chExt cx="751861" cy="2883172"/>
          </a:xfrm>
        </p:grpSpPr>
        <p:sp>
          <p:nvSpPr>
            <p:cNvPr name="Freeform 12" id="12"/>
            <p:cNvSpPr/>
            <p:nvPr/>
          </p:nvSpPr>
          <p:spPr>
            <a:xfrm flipH="false" flipV="false" rot="0">
              <a:off x="0" y="0"/>
              <a:ext cx="751861" cy="2883172"/>
            </a:xfrm>
            <a:custGeom>
              <a:avLst/>
              <a:gdLst/>
              <a:ahLst/>
              <a:cxnLst/>
              <a:rect r="r" b="b" t="t" l="l"/>
              <a:pathLst>
                <a:path h="2883172" w="751861">
                  <a:moveTo>
                    <a:pt x="0" y="0"/>
                  </a:moveTo>
                  <a:lnTo>
                    <a:pt x="751861" y="0"/>
                  </a:lnTo>
                  <a:lnTo>
                    <a:pt x="751861" y="2883172"/>
                  </a:lnTo>
                  <a:lnTo>
                    <a:pt x="0" y="2883172"/>
                  </a:lnTo>
                  <a:close/>
                </a:path>
              </a:pathLst>
            </a:custGeom>
            <a:solidFill>
              <a:srgbClr val="EAE2D9"/>
            </a:solidFill>
          </p:spPr>
        </p:sp>
        <p:sp>
          <p:nvSpPr>
            <p:cNvPr name="TextBox 13" id="13"/>
            <p:cNvSpPr txBox="true"/>
            <p:nvPr/>
          </p:nvSpPr>
          <p:spPr>
            <a:xfrm>
              <a:off x="0" y="-38100"/>
              <a:ext cx="751861" cy="29212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67138" y="9022015"/>
            <a:ext cx="504605" cy="1375351"/>
            <a:chOff x="0" y="0"/>
            <a:chExt cx="132900" cy="362232"/>
          </a:xfrm>
        </p:grpSpPr>
        <p:sp>
          <p:nvSpPr>
            <p:cNvPr name="Freeform 15" id="15"/>
            <p:cNvSpPr/>
            <p:nvPr/>
          </p:nvSpPr>
          <p:spPr>
            <a:xfrm flipH="false" flipV="false" rot="0">
              <a:off x="0" y="0"/>
              <a:ext cx="132900" cy="362232"/>
            </a:xfrm>
            <a:custGeom>
              <a:avLst/>
              <a:gdLst/>
              <a:ahLst/>
              <a:cxnLst/>
              <a:rect r="r" b="b" t="t" l="l"/>
              <a:pathLst>
                <a:path h="362232" w="132900">
                  <a:moveTo>
                    <a:pt x="0" y="0"/>
                  </a:moveTo>
                  <a:lnTo>
                    <a:pt x="132900" y="0"/>
                  </a:lnTo>
                  <a:lnTo>
                    <a:pt x="132900" y="362232"/>
                  </a:lnTo>
                  <a:lnTo>
                    <a:pt x="0" y="362232"/>
                  </a:lnTo>
                  <a:close/>
                </a:path>
              </a:pathLst>
            </a:custGeom>
            <a:solidFill>
              <a:srgbClr val="BE8463"/>
            </a:solidFill>
          </p:spPr>
        </p:sp>
        <p:sp>
          <p:nvSpPr>
            <p:cNvPr name="TextBox 16" id="16"/>
            <p:cNvSpPr txBox="true"/>
            <p:nvPr/>
          </p:nvSpPr>
          <p:spPr>
            <a:xfrm>
              <a:off x="0" y="-38100"/>
              <a:ext cx="132900" cy="4003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67138" y="0"/>
            <a:ext cx="504605" cy="1264985"/>
            <a:chOff x="0" y="0"/>
            <a:chExt cx="132900" cy="333165"/>
          </a:xfrm>
        </p:grpSpPr>
        <p:sp>
          <p:nvSpPr>
            <p:cNvPr name="Freeform 18" id="18"/>
            <p:cNvSpPr/>
            <p:nvPr/>
          </p:nvSpPr>
          <p:spPr>
            <a:xfrm flipH="false" flipV="false" rot="0">
              <a:off x="0" y="0"/>
              <a:ext cx="132900" cy="333165"/>
            </a:xfrm>
            <a:custGeom>
              <a:avLst/>
              <a:gdLst/>
              <a:ahLst/>
              <a:cxnLst/>
              <a:rect r="r" b="b" t="t" l="l"/>
              <a:pathLst>
                <a:path h="333165" w="132900">
                  <a:moveTo>
                    <a:pt x="0" y="0"/>
                  </a:moveTo>
                  <a:lnTo>
                    <a:pt x="132900" y="0"/>
                  </a:lnTo>
                  <a:lnTo>
                    <a:pt x="132900" y="333165"/>
                  </a:lnTo>
                  <a:lnTo>
                    <a:pt x="0" y="333165"/>
                  </a:lnTo>
                  <a:close/>
                </a:path>
              </a:pathLst>
            </a:custGeom>
            <a:solidFill>
              <a:srgbClr val="BE8463"/>
            </a:solidFill>
          </p:spPr>
        </p:sp>
        <p:sp>
          <p:nvSpPr>
            <p:cNvPr name="TextBox 19" id="19"/>
            <p:cNvSpPr txBox="true"/>
            <p:nvPr/>
          </p:nvSpPr>
          <p:spPr>
            <a:xfrm>
              <a:off x="0" y="-38100"/>
              <a:ext cx="132900" cy="37126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0098" y="1335499"/>
            <a:ext cx="15699342" cy="5785485"/>
          </a:xfrm>
          <a:prstGeom prst="rect">
            <a:avLst/>
          </a:prstGeom>
        </p:spPr>
        <p:txBody>
          <a:bodyPr anchor="t" rtlCol="false" tIns="0" lIns="0" bIns="0" rIns="0">
            <a:spAutoFit/>
          </a:bodyPr>
          <a:lstStyle/>
          <a:p>
            <a:pPr algn="just">
              <a:lnSpc>
                <a:spcPts val="5040"/>
              </a:lnSpc>
            </a:pPr>
            <a:r>
              <a:rPr lang="en-US" sz="3600" b="true">
                <a:solidFill>
                  <a:srgbClr val="383E5D"/>
                </a:solidFill>
                <a:latin typeface="Codec Pro Bold"/>
                <a:ea typeface="Codec Pro Bold"/>
                <a:cs typeface="Codec Pro Bold"/>
                <a:sym typeface="Codec Pro Bold"/>
              </a:rPr>
              <a:t>2. Scanning and Preprocessing the Image</a:t>
            </a:r>
          </a:p>
          <a:p>
            <a:pPr algn="just">
              <a:lnSpc>
                <a:spcPts val="5040"/>
              </a:lnSpc>
            </a:pPr>
          </a:p>
          <a:p>
            <a:pPr algn="just">
              <a:lnSpc>
                <a:spcPts val="5040"/>
              </a:lnSpc>
            </a:pPr>
          </a:p>
          <a:p>
            <a:pPr algn="just" marL="777240" indent="-388620" lvl="1">
              <a:lnSpc>
                <a:spcPts val="5040"/>
              </a:lnSpc>
              <a:buFont typeface="Arial"/>
              <a:buChar char="•"/>
            </a:pPr>
            <a:r>
              <a:rPr lang="en-US" b="true" sz="3600">
                <a:solidFill>
                  <a:srgbClr val="383E5D"/>
                </a:solidFill>
                <a:latin typeface="Codec Pro Bold"/>
                <a:ea typeface="Codec Pro Bold"/>
                <a:cs typeface="Codec Pro Bold"/>
                <a:sym typeface="Codec Pro Bold"/>
              </a:rPr>
              <a:t>The image underwent preprocessing to ensure</a:t>
            </a:r>
          </a:p>
          <a:p>
            <a:pPr algn="just">
              <a:lnSpc>
                <a:spcPts val="5040"/>
              </a:lnSpc>
            </a:pPr>
          </a:p>
          <a:p>
            <a:pPr algn="just" marL="1554480" indent="-518160" lvl="2">
              <a:lnSpc>
                <a:spcPts val="5040"/>
              </a:lnSpc>
              <a:buFont typeface="Arial"/>
              <a:buChar char="⚬"/>
            </a:pPr>
            <a:r>
              <a:rPr lang="en-US" b="true" sz="3600">
                <a:solidFill>
                  <a:srgbClr val="203D87"/>
                </a:solidFill>
                <a:latin typeface="Codec Pro Bold"/>
                <a:ea typeface="Codec Pro Bold"/>
                <a:cs typeface="Codec Pro Bold"/>
                <a:sym typeface="Codec Pro Bold"/>
              </a:rPr>
              <a:t>Grayscale Conversion</a:t>
            </a:r>
          </a:p>
          <a:p>
            <a:pPr algn="just">
              <a:lnSpc>
                <a:spcPts val="5040"/>
              </a:lnSpc>
            </a:pPr>
          </a:p>
          <a:p>
            <a:pPr algn="just">
              <a:lnSpc>
                <a:spcPts val="5040"/>
              </a:lnSpc>
            </a:pPr>
          </a:p>
          <a:p>
            <a:pPr algn="just" rtl="true" marL="0" indent="0" lvl="0">
              <a:lnSpc>
                <a:spcPts val="5040"/>
              </a:lnSpc>
              <a:spcBef>
                <a:spcPct val="0"/>
              </a:spcBef>
            </a:pPr>
          </a:p>
        </p:txBody>
      </p:sp>
      <p:sp>
        <p:nvSpPr>
          <p:cNvPr name="Freeform 21" id="21"/>
          <p:cNvSpPr/>
          <p:nvPr/>
        </p:nvSpPr>
        <p:spPr>
          <a:xfrm flipH="false" flipV="false" rot="0">
            <a:off x="10674576" y="4182969"/>
            <a:ext cx="4450933" cy="5660580"/>
          </a:xfrm>
          <a:custGeom>
            <a:avLst/>
            <a:gdLst/>
            <a:ahLst/>
            <a:cxnLst/>
            <a:rect r="r" b="b" t="t" l="l"/>
            <a:pathLst>
              <a:path h="5660580" w="4450933">
                <a:moveTo>
                  <a:pt x="0" y="0"/>
                </a:moveTo>
                <a:lnTo>
                  <a:pt x="4450933" y="0"/>
                </a:lnTo>
                <a:lnTo>
                  <a:pt x="4450933" y="5660580"/>
                </a:lnTo>
                <a:lnTo>
                  <a:pt x="0" y="5660580"/>
                </a:lnTo>
                <a:lnTo>
                  <a:pt x="0" y="0"/>
                </a:lnTo>
                <a:close/>
              </a:path>
            </a:pathLst>
          </a:custGeom>
          <a:blipFill>
            <a:blip r:embed="rId2"/>
            <a:stretch>
              <a:fillRect l="-5923" t="-3311" r="-2454" b="-3913"/>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DAGeQK5Eapw</dc:identifier>
  <dcterms:modified xsi:type="dcterms:W3CDTF">2011-08-01T06:04:30Z</dcterms:modified>
  <cp:revision>1</cp:revision>
  <dc:title>DIP_finalProject</dc:title>
</cp:coreProperties>
</file>